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sldIdLst>
    <p:sldId id="776" r:id="rId2"/>
    <p:sldId id="1220" r:id="rId3"/>
    <p:sldId id="1221" r:id="rId4"/>
    <p:sldId id="1222" r:id="rId5"/>
    <p:sldId id="1223" r:id="rId6"/>
    <p:sldId id="1237" r:id="rId7"/>
    <p:sldId id="1236" r:id="rId8"/>
    <p:sldId id="1238" r:id="rId9"/>
    <p:sldId id="1224" r:id="rId10"/>
    <p:sldId id="1225" r:id="rId11"/>
    <p:sldId id="1226" r:id="rId12"/>
    <p:sldId id="1227" r:id="rId13"/>
    <p:sldId id="1228" r:id="rId14"/>
    <p:sldId id="1229" r:id="rId15"/>
    <p:sldId id="1230" r:id="rId16"/>
    <p:sldId id="1231" r:id="rId17"/>
    <p:sldId id="1232" r:id="rId18"/>
    <p:sldId id="1239" r:id="rId19"/>
    <p:sldId id="1233" r:id="rId20"/>
    <p:sldId id="1234" r:id="rId21"/>
    <p:sldId id="1235" r:id="rId22"/>
    <p:sldId id="663" r:id="rId23"/>
    <p:sldId id="375" r:id="rId24"/>
    <p:sldId id="377" r:id="rId25"/>
    <p:sldId id="378" r:id="rId26"/>
    <p:sldId id="398" r:id="rId27"/>
    <p:sldId id="1240" r:id="rId28"/>
    <p:sldId id="432" r:id="rId29"/>
    <p:sldId id="470" r:id="rId30"/>
    <p:sldId id="382" r:id="rId31"/>
    <p:sldId id="475" r:id="rId32"/>
    <p:sldId id="476" r:id="rId33"/>
    <p:sldId id="477" r:id="rId34"/>
    <p:sldId id="384" r:id="rId35"/>
    <p:sldId id="473" r:id="rId36"/>
    <p:sldId id="385" r:id="rId37"/>
    <p:sldId id="394" r:id="rId38"/>
    <p:sldId id="517" r:id="rId39"/>
    <p:sldId id="481" r:id="rId40"/>
    <p:sldId id="478" r:id="rId41"/>
    <p:sldId id="479" r:id="rId42"/>
    <p:sldId id="482" r:id="rId43"/>
    <p:sldId id="423" r:id="rId44"/>
    <p:sldId id="483" r:id="rId45"/>
    <p:sldId id="484" r:id="rId46"/>
    <p:sldId id="485" r:id="rId47"/>
    <p:sldId id="491" r:id="rId48"/>
    <p:sldId id="492" r:id="rId49"/>
    <p:sldId id="493" r:id="rId50"/>
    <p:sldId id="494" r:id="rId51"/>
    <p:sldId id="495" r:id="rId52"/>
    <p:sldId id="496" r:id="rId53"/>
    <p:sldId id="497" r:id="rId54"/>
    <p:sldId id="498" r:id="rId55"/>
    <p:sldId id="499" r:id="rId56"/>
    <p:sldId id="500" r:id="rId57"/>
    <p:sldId id="501" r:id="rId58"/>
    <p:sldId id="502" r:id="rId59"/>
    <p:sldId id="503" r:id="rId60"/>
    <p:sldId id="504" r:id="rId61"/>
    <p:sldId id="505" r:id="rId62"/>
    <p:sldId id="1241" r:id="rId63"/>
    <p:sldId id="512" r:id="rId64"/>
    <p:sldId id="513" r:id="rId65"/>
    <p:sldId id="514" r:id="rId66"/>
    <p:sldId id="515" r:id="rId67"/>
    <p:sldId id="516" r:id="rId68"/>
    <p:sldId id="521" r:id="rId69"/>
    <p:sldId id="522" r:id="rId70"/>
    <p:sldId id="523" r:id="rId71"/>
    <p:sldId id="524" r:id="rId72"/>
    <p:sldId id="507" r:id="rId73"/>
    <p:sldId id="508" r:id="rId74"/>
    <p:sldId id="509" r:id="rId75"/>
    <p:sldId id="519" r:id="rId76"/>
    <p:sldId id="510" r:id="rId77"/>
  </p:sldIdLst>
  <p:sldSz cx="12192000" cy="6858000"/>
  <p:notesSz cx="7010400" cy="9296400"/>
  <p:embeddedFontLst>
    <p:embeddedFont>
      <p:font typeface="Calibri" panose="020F0502020204030204" pitchFamily="34" charset="0"/>
      <p:regular r:id="rId79"/>
      <p:bold r:id="rId80"/>
      <p:italic r:id="rId81"/>
      <p:boldItalic r:id="rId82"/>
    </p:embeddedFont>
    <p:embeddedFont>
      <p:font typeface="Calibri Light" panose="020F0302020204030204" pitchFamily="34" charset="0"/>
      <p:regular r:id="rId83"/>
      <p:italic r:id="rId84"/>
    </p:embeddedFont>
    <p:embeddedFont>
      <p:font typeface="Cambria Math" panose="02040503050406030204" pitchFamily="18" charset="0"/>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 Virtue" initials="PV" lastIdx="1" clrIdx="0">
    <p:extLst>
      <p:ext uri="{19B8F6BF-5375-455C-9EA6-DF929625EA0E}">
        <p15:presenceInfo xmlns:p15="http://schemas.microsoft.com/office/powerpoint/2012/main" userId="aff125923c5632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FFE6"/>
    <a:srgbClr val="E88510"/>
    <a:srgbClr val="0000FF"/>
    <a:srgbClr val="FFCCCC"/>
    <a:srgbClr val="FF9999"/>
    <a:srgbClr val="D60093"/>
    <a:srgbClr val="104F9C"/>
    <a:srgbClr val="AE7C42"/>
    <a:srgbClr val="F2B800"/>
    <a:srgbClr val="00A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6684" autoAdjust="0"/>
  </p:normalViewPr>
  <p:slideViewPr>
    <p:cSldViewPr snapToGrid="0">
      <p:cViewPr varScale="1">
        <p:scale>
          <a:sx n="83" d="100"/>
          <a:sy n="83" d="100"/>
        </p:scale>
        <p:origin x="264"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6.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BBF5E2F-2EA4-4BED-BDB7-3263066D10D9}" type="datetimeFigureOut">
              <a:rPr lang="en-US" smtClean="0"/>
              <a:t>4/19/2019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61C2587-C0BF-41B9-B0FA-D76263C040D8}" type="slidenum">
              <a:rPr lang="en-US" smtClean="0"/>
              <a:t>‹#›</a:t>
            </a:fld>
            <a:endParaRPr lang="en-US" dirty="0"/>
          </a:p>
        </p:txBody>
      </p:sp>
    </p:spTree>
    <p:extLst>
      <p:ext uri="{BB962C8B-B14F-4D97-AF65-F5344CB8AC3E}">
        <p14:creationId xmlns:p14="http://schemas.microsoft.com/office/powerpoint/2010/main" val="228234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2912873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F41D82-CFF6-49DA-BB1F-0BF0014E07B6}" type="slidenum">
              <a:rPr lang="en-US" sz="1300"/>
              <a:pPr eaLnBrk="1" hangingPunct="1"/>
              <a:t>52</a:t>
            </a:fld>
            <a:endParaRPr lang="en-US" sz="1300"/>
          </a:p>
        </p:txBody>
      </p:sp>
      <p:sp>
        <p:nvSpPr>
          <p:cNvPr id="52226" name="Rectangle 2"/>
          <p:cNvSpPr>
            <a:spLocks noGrp="1" noRot="1" noChangeAspect="1" noChangeArrowheads="1" noTextEdit="1"/>
          </p:cNvSpPr>
          <p:nvPr>
            <p:ph type="sldImg"/>
          </p:nvPr>
        </p:nvSpPr>
        <p:spPr>
          <a:xfrm>
            <a:off x="2362200" y="549275"/>
            <a:ext cx="4876800" cy="2743200"/>
          </a:xfrm>
          <a:ln/>
        </p:spPr>
      </p:sp>
      <p:sp>
        <p:nvSpPr>
          <p:cNvPr id="52227"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578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2F25A04-AD2E-44F3-AFC4-F98EA25C7AF0}" type="slidenum">
              <a:rPr lang="en-US" sz="1300"/>
              <a:pPr eaLnBrk="1" hangingPunct="1"/>
              <a:t>53</a:t>
            </a:fld>
            <a:endParaRPr lang="en-US" sz="1300"/>
          </a:p>
        </p:txBody>
      </p:sp>
      <p:sp>
        <p:nvSpPr>
          <p:cNvPr id="54274" name="Rectangle 2"/>
          <p:cNvSpPr>
            <a:spLocks noGrp="1" noRot="1" noChangeAspect="1" noChangeArrowheads="1" noTextEdit="1"/>
          </p:cNvSpPr>
          <p:nvPr>
            <p:ph type="sldImg"/>
          </p:nvPr>
        </p:nvSpPr>
        <p:spPr>
          <a:xfrm>
            <a:off x="2362200" y="549275"/>
            <a:ext cx="4876800" cy="2743200"/>
          </a:xfrm>
          <a:ln/>
        </p:spPr>
      </p:sp>
      <p:sp>
        <p:nvSpPr>
          <p:cNvPr id="54275"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69674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C31FDCF-3A5F-45BB-BE78-2255FC240CFB}" type="slidenum">
              <a:rPr lang="en-US" sz="1300"/>
              <a:pPr eaLnBrk="1" hangingPunct="1"/>
              <a:t>54</a:t>
            </a:fld>
            <a:endParaRPr lang="en-US" sz="1300"/>
          </a:p>
        </p:txBody>
      </p:sp>
      <p:sp>
        <p:nvSpPr>
          <p:cNvPr id="56322" name="Rectangle 2"/>
          <p:cNvSpPr>
            <a:spLocks noGrp="1" noRot="1" noChangeAspect="1" noChangeArrowheads="1" noTextEdit="1"/>
          </p:cNvSpPr>
          <p:nvPr>
            <p:ph type="sldImg"/>
          </p:nvPr>
        </p:nvSpPr>
        <p:spPr>
          <a:xfrm>
            <a:off x="2362200" y="549275"/>
            <a:ext cx="4876800" cy="2743200"/>
          </a:xfrm>
          <a:ln/>
        </p:spPr>
      </p:sp>
      <p:sp>
        <p:nvSpPr>
          <p:cNvPr id="56323"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2570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6150C38-8F90-468C-8ADD-18932126F018}" type="slidenum">
              <a:rPr lang="en-US" sz="1300"/>
              <a:pPr eaLnBrk="1" hangingPunct="1"/>
              <a:t>55</a:t>
            </a:fld>
            <a:endParaRPr lang="en-US" sz="1300"/>
          </a:p>
        </p:txBody>
      </p:sp>
      <p:sp>
        <p:nvSpPr>
          <p:cNvPr id="58370" name="Rectangle 2"/>
          <p:cNvSpPr>
            <a:spLocks noGrp="1" noRot="1" noChangeAspect="1" noChangeArrowheads="1" noTextEdit="1"/>
          </p:cNvSpPr>
          <p:nvPr>
            <p:ph type="sldImg"/>
          </p:nvPr>
        </p:nvSpPr>
        <p:spPr>
          <a:xfrm>
            <a:off x="2362200" y="549275"/>
            <a:ext cx="4876800" cy="2743200"/>
          </a:xfrm>
          <a:ln/>
        </p:spPr>
      </p:sp>
      <p:sp>
        <p:nvSpPr>
          <p:cNvPr id="58371"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52966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TODO: intermediate step in</a:t>
            </a:r>
            <a:r>
              <a:rPr lang="en-US" baseline="0" dirty="0"/>
              <a:t> derivation!</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57</a:t>
            </a:fld>
            <a:endParaRPr lang="en-US"/>
          </a:p>
        </p:txBody>
      </p:sp>
    </p:spTree>
    <p:extLst>
      <p:ext uri="{BB962C8B-B14F-4D97-AF65-F5344CB8AC3E}">
        <p14:creationId xmlns:p14="http://schemas.microsoft.com/office/powerpoint/2010/main" val="288387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a:lnSpc>
                <a:spcPct val="90000"/>
              </a:lnSpc>
            </a:pPr>
            <a:r>
              <a:rPr lang="en-US" sz="1200" dirty="0">
                <a:latin typeface="Calibri"/>
                <a:cs typeface="Calibri"/>
              </a:rPr>
              <a:t>Basic idea: beliefs “reweighted” by likelihood of evidence</a:t>
            </a:r>
          </a:p>
          <a:p>
            <a:pPr>
              <a:lnSpc>
                <a:spcPct val="90000"/>
              </a:lnSpc>
            </a:pPr>
            <a:r>
              <a:rPr lang="en-US" sz="1200" dirty="0">
                <a:latin typeface="Calibri"/>
                <a:cs typeface="Calibri"/>
              </a:rPr>
              <a:t>Unlike passage of time, we have to renormalize</a:t>
            </a: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59</a:t>
            </a:fld>
            <a:endParaRPr lang="en-US"/>
          </a:p>
        </p:txBody>
      </p:sp>
    </p:spTree>
    <p:extLst>
      <p:ext uri="{BB962C8B-B14F-4D97-AF65-F5344CB8AC3E}">
        <p14:creationId xmlns:p14="http://schemas.microsoft.com/office/powerpoint/2010/main" val="2420963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61</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62</a:t>
            </a:fld>
            <a:endParaRPr lang="en-US"/>
          </a:p>
        </p:txBody>
      </p:sp>
    </p:spTree>
    <p:extLst>
      <p:ext uri="{BB962C8B-B14F-4D97-AF65-F5344CB8AC3E}">
        <p14:creationId xmlns:p14="http://schemas.microsoft.com/office/powerpoint/2010/main" val="245026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Explain</a:t>
            </a:r>
            <a:r>
              <a:rPr lang="en-US" baseline="0" dirty="0"/>
              <a:t> </a:t>
            </a:r>
            <a:r>
              <a:rPr lang="en-US" baseline="0"/>
              <a:t>propto</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63</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64</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2362200" y="549275"/>
            <a:ext cx="4876800" cy="2743200"/>
          </a:xfrm>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24</a:t>
            </a:fld>
            <a:endParaRPr lang="en-US" sz="1300"/>
          </a:p>
        </p:txBody>
      </p:sp>
    </p:spTree>
    <p:extLst>
      <p:ext uri="{BB962C8B-B14F-4D97-AF65-F5344CB8AC3E}">
        <p14:creationId xmlns:p14="http://schemas.microsoft.com/office/powerpoint/2010/main" val="436830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65</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66</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67</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68</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69</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70</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71</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75</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2362200" y="549275"/>
            <a:ext cx="4876800" cy="2743200"/>
          </a:xfrm>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36</a:t>
            </a:fld>
            <a:endParaRPr lang="en-US" sz="1300"/>
          </a:p>
        </p:txBody>
      </p:sp>
    </p:spTree>
    <p:extLst>
      <p:ext uri="{BB962C8B-B14F-4D97-AF65-F5344CB8AC3E}">
        <p14:creationId xmlns:p14="http://schemas.microsoft.com/office/powerpoint/2010/main" val="234181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37</a:t>
            </a:fld>
            <a:endParaRPr lang="en-US"/>
          </a:p>
        </p:txBody>
      </p:sp>
    </p:spTree>
    <p:extLst>
      <p:ext uri="{BB962C8B-B14F-4D97-AF65-F5344CB8AC3E}">
        <p14:creationId xmlns:p14="http://schemas.microsoft.com/office/powerpoint/2010/main" val="339614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44</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2362200" y="549275"/>
            <a:ext cx="4876800" cy="2743200"/>
          </a:xfrm>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9508E5-0874-424A-AC6D-A47A8201704D}" type="slidenum">
              <a:rPr lang="en-US" sz="1300"/>
              <a:pPr eaLnBrk="1" hangingPunct="1"/>
              <a:t>45</a:t>
            </a:fld>
            <a:endParaRPr lang="en-US" sz="1300"/>
          </a:p>
        </p:txBody>
      </p:sp>
    </p:spTree>
    <p:extLst>
      <p:ext uri="{BB962C8B-B14F-4D97-AF65-F5344CB8AC3E}">
        <p14:creationId xmlns:p14="http://schemas.microsoft.com/office/powerpoint/2010/main" val="64974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2362200" y="549275"/>
            <a:ext cx="4876800" cy="2743200"/>
          </a:xfrm>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0D98D4-78BC-410E-807E-3CF904F29929}" type="slidenum">
              <a:rPr lang="en-US" sz="1300"/>
              <a:pPr eaLnBrk="1" hangingPunct="1"/>
              <a:t>49</a:t>
            </a:fld>
            <a:endParaRPr lang="en-US" sz="1300"/>
          </a:p>
        </p:txBody>
      </p:sp>
    </p:spTree>
    <p:extLst>
      <p:ext uri="{BB962C8B-B14F-4D97-AF65-F5344CB8AC3E}">
        <p14:creationId xmlns:p14="http://schemas.microsoft.com/office/powerpoint/2010/main" val="177028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67A021-EE08-411B-BCD8-80D56E705DA8}" type="slidenum">
              <a:rPr lang="en-US" sz="1300"/>
              <a:pPr eaLnBrk="1" hangingPunct="1"/>
              <a:t>50</a:t>
            </a:fld>
            <a:endParaRPr lang="en-US" sz="1300"/>
          </a:p>
        </p:txBody>
      </p:sp>
      <p:sp>
        <p:nvSpPr>
          <p:cNvPr id="48130" name="Rectangle 2"/>
          <p:cNvSpPr>
            <a:spLocks noGrp="1" noRot="1" noChangeAspect="1" noChangeArrowheads="1" noTextEdit="1"/>
          </p:cNvSpPr>
          <p:nvPr>
            <p:ph type="sldImg"/>
          </p:nvPr>
        </p:nvSpPr>
        <p:spPr>
          <a:xfrm>
            <a:off x="2362200" y="549275"/>
            <a:ext cx="4876800" cy="2743200"/>
          </a:xfrm>
          <a:ln/>
        </p:spPr>
      </p:sp>
      <p:sp>
        <p:nvSpPr>
          <p:cNvPr id="48131"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7859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1D1D66-829D-40F7-87E0-0A1B418824B1}" type="slidenum">
              <a:rPr lang="en-US" sz="1300"/>
              <a:pPr eaLnBrk="1" hangingPunct="1"/>
              <a:t>51</a:t>
            </a:fld>
            <a:endParaRPr lang="en-US" sz="1300"/>
          </a:p>
        </p:txBody>
      </p:sp>
      <p:sp>
        <p:nvSpPr>
          <p:cNvPr id="50178" name="Rectangle 2"/>
          <p:cNvSpPr>
            <a:spLocks noGrp="1" noRot="1" noChangeAspect="1" noChangeArrowheads="1" noTextEdit="1"/>
          </p:cNvSpPr>
          <p:nvPr>
            <p:ph type="sldImg"/>
          </p:nvPr>
        </p:nvSpPr>
        <p:spPr>
          <a:xfrm>
            <a:off x="2362200" y="549275"/>
            <a:ext cx="4876800" cy="2743200"/>
          </a:xfrm>
          <a:ln/>
        </p:spPr>
      </p:sp>
      <p:sp>
        <p:nvSpPr>
          <p:cNvPr id="50179"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26475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C037-32FA-4360-ABE3-07627B2BC31D}"/>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0D505A9D-A4AF-4C69-803F-B3FD8FE7AA0D}"/>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320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7636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AEEE-3587-4C7D-BAA3-0C3E401F313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8654F2-609F-41BE-BF94-9566C0BCC8F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EAD64-81FE-45C7-87BE-C99041D876D2}"/>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5" name="Footer Placeholder 4">
            <a:extLst>
              <a:ext uri="{FF2B5EF4-FFF2-40B4-BE49-F238E27FC236}">
                <a16:creationId xmlns:a16="http://schemas.microsoft.com/office/drawing/2014/main" id="{3DC9082A-2241-44ED-B9AD-9750B21A688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D710290-45AC-4A7C-9A77-667E4B9CF220}"/>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7674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DDBF4-DC75-4000-B4CD-4560FF8BCA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8E350-8C93-428E-9B85-FE7F21988F2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2166D-1728-4813-9139-87CA01351A24}"/>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5" name="Footer Placeholder 4">
            <a:extLst>
              <a:ext uri="{FF2B5EF4-FFF2-40B4-BE49-F238E27FC236}">
                <a16:creationId xmlns:a16="http://schemas.microsoft.com/office/drawing/2014/main" id="{0DF9C6B2-CD29-4F7A-8C8F-E7523A74F3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34A101A-1A5F-4B8A-B35C-38FD5CC03737}"/>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3880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5EC7-C509-45E9-A595-C7C08F5047E6}"/>
              </a:ext>
            </a:extLst>
          </p:cNvPr>
          <p:cNvSpPr>
            <a:spLocks noGrp="1"/>
          </p:cNvSpPr>
          <p:nvPr>
            <p:ph type="title"/>
          </p:nvPr>
        </p:nvSpPr>
        <p:spPr>
          <a:xfrm>
            <a:off x="552099" y="367131"/>
            <a:ext cx="10515600" cy="627812"/>
          </a:xfrm>
          <a:prstGeom prst="rect">
            <a:avLst/>
          </a:prstGeom>
        </p:spPr>
        <p:txBody>
          <a:bodyP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CB61D1F-B34A-4BF8-908F-7A236993989F}"/>
              </a:ext>
            </a:extLst>
          </p:cNvPr>
          <p:cNvSpPr>
            <a:spLocks noGrp="1"/>
          </p:cNvSpPr>
          <p:nvPr>
            <p:ph idx="1"/>
          </p:nvPr>
        </p:nvSpPr>
        <p:spPr>
          <a:xfrm>
            <a:off x="552099" y="1113178"/>
            <a:ext cx="10515600" cy="2039539"/>
          </a:xfrm>
          <a:prstGeom prst="rect">
            <a:avLst/>
          </a:prstGeom>
        </p:spPr>
        <p:txBody>
          <a:bodyPr/>
          <a:lstStyle>
            <a:lvl1pPr marL="0" indent="0">
              <a:buFont typeface="Wingdings" panose="05000000000000000000" pitchFamily="2" charset="2"/>
              <a:buNone/>
              <a:defRPr>
                <a:solidFill>
                  <a:schemeClr val="accent1">
                    <a:lumMod val="75000"/>
                  </a:schemeClr>
                </a:solidFill>
              </a:defRPr>
            </a:lvl1pPr>
            <a:lvl2pPr marL="230188" indent="-230188">
              <a:buFont typeface="Wingdings" panose="05000000000000000000" pitchFamily="2" charset="2"/>
              <a:buChar char="§"/>
              <a:defRPr/>
            </a:lvl2pPr>
            <a:lvl3pPr marL="460375" indent="-230188">
              <a:buFont typeface="Wingdings" panose="05000000000000000000" pitchFamily="2" charset="2"/>
              <a:buChar char="§"/>
              <a:defRPr/>
            </a:lvl3pPr>
            <a:lvl4pPr marL="684213" indent="-223838">
              <a:buFont typeface="Wingdings" panose="05000000000000000000" pitchFamily="2" charset="2"/>
              <a:buChar char="§"/>
              <a:defRPr/>
            </a:lvl4pPr>
            <a:lvl5pPr marL="9144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16F6A89D-691A-4F7C-98F1-F0C593DCAC4F}"/>
              </a:ext>
            </a:extLst>
          </p:cNvPr>
          <p:cNvSpPr>
            <a:spLocks noGrp="1"/>
          </p:cNvSpPr>
          <p:nvPr>
            <p:ph type="sldNum" sz="quarter" idx="4"/>
          </p:nvPr>
        </p:nvSpPr>
        <p:spPr>
          <a:xfrm>
            <a:off x="9096837" y="6362388"/>
            <a:ext cx="2743200" cy="365125"/>
          </a:xfrm>
          <a:prstGeom prst="rect">
            <a:avLst/>
          </a:prstGeom>
        </p:spPr>
        <p:txBody>
          <a:bodyPr/>
          <a:lstStyle>
            <a:lvl1pPr algn="r">
              <a:defRPr/>
            </a:lvl1pPr>
          </a:lstStyle>
          <a:p>
            <a:fld id="{4E5DC575-B3DA-4894-AC1D-D96F1860F14D}" type="slidenum">
              <a:rPr lang="en-US" smtClean="0"/>
              <a:pPr/>
              <a:t>‹#›</a:t>
            </a:fld>
            <a:endParaRPr lang="en-US" dirty="0"/>
          </a:p>
        </p:txBody>
      </p:sp>
    </p:spTree>
    <p:extLst>
      <p:ext uri="{BB962C8B-B14F-4D97-AF65-F5344CB8AC3E}">
        <p14:creationId xmlns:p14="http://schemas.microsoft.com/office/powerpoint/2010/main" val="142975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BDF3-C675-4FE4-A910-AC4D963864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1E326A-32E2-4FAA-B286-2C7318FA995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11D807-F2AA-4847-A712-DB46B5082E5B}"/>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5" name="Footer Placeholder 4">
            <a:extLst>
              <a:ext uri="{FF2B5EF4-FFF2-40B4-BE49-F238E27FC236}">
                <a16:creationId xmlns:a16="http://schemas.microsoft.com/office/drawing/2014/main" id="{3918B119-C720-495E-B60C-22CBB6586E5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E2A286-1540-4D00-A534-703021A3BD42}"/>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5683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E853-5CAF-42AD-AB47-7F5A49B7B5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0D8E34-F3E7-4F97-A3DF-30EEE989C0C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AB9D5-42F1-4DA5-90B3-823D47216A6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876C05-7108-4656-9F43-674919BEE9BD}"/>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6" name="Footer Placeholder 5">
            <a:extLst>
              <a:ext uri="{FF2B5EF4-FFF2-40B4-BE49-F238E27FC236}">
                <a16:creationId xmlns:a16="http://schemas.microsoft.com/office/drawing/2014/main" id="{A057A914-9DAA-4AE9-A76A-42447258A5E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3C0452A-1F51-42B5-8497-BB68481ED6FA}"/>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64201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A46B-388C-4D77-BE61-52E7B1C9138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F6ECDA0-3BD6-450B-8B96-C3684DC8756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D6CCF2-765D-4D39-83E7-42743CE9E796}"/>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CD599-93B8-46A3-9EF0-230980A89B1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D0E1B5-5F66-4EE8-9EE1-86A03BA8AD5D}"/>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6235-3EAC-4DFF-9A14-1ADA715CC2A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8" name="Footer Placeholder 7">
            <a:extLst>
              <a:ext uri="{FF2B5EF4-FFF2-40B4-BE49-F238E27FC236}">
                <a16:creationId xmlns:a16="http://schemas.microsoft.com/office/drawing/2014/main" id="{0132BF57-DA9A-4492-A076-AB71F5BE90B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BB5FCD9-5D4E-4E57-9402-7599F98853C9}"/>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47263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0DDE-4BCF-4525-91BE-72A54FC8C2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9F6FE61-20C8-49B5-BF10-C0DCB24C675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4" name="Footer Placeholder 3">
            <a:extLst>
              <a:ext uri="{FF2B5EF4-FFF2-40B4-BE49-F238E27FC236}">
                <a16:creationId xmlns:a16="http://schemas.microsoft.com/office/drawing/2014/main" id="{36D4D872-320C-4D19-B900-0E59609A428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7C0B071D-2650-40F5-8B1E-46DF9DB8D898}"/>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17717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47EB5-7CA0-4A83-9D1B-19C143605145}"/>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3" name="Footer Placeholder 2">
            <a:extLst>
              <a:ext uri="{FF2B5EF4-FFF2-40B4-BE49-F238E27FC236}">
                <a16:creationId xmlns:a16="http://schemas.microsoft.com/office/drawing/2014/main" id="{C32C3624-E3A1-4C8A-95B8-43FE56CEEE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D65764B-81AF-4873-8E85-B90AF3207576}"/>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51112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3DD2-9E90-4EBF-9B07-2194BDC33C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E8BFE9-2F23-4BCD-B60A-0983EBBC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95FE31-2336-4B0E-BC8F-3572FA6EC20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FD6EC-511A-455D-8BD9-982DE4390AD3}"/>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6" name="Footer Placeholder 5">
            <a:extLst>
              <a:ext uri="{FF2B5EF4-FFF2-40B4-BE49-F238E27FC236}">
                <a16:creationId xmlns:a16="http://schemas.microsoft.com/office/drawing/2014/main" id="{4067B1AA-215E-4D2A-873E-12B2C91049D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35E25FC-1B80-4F9E-AB2D-C76EBB645014}"/>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5876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9F35-1611-42F7-A008-1247A6AC1D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68273-8ED8-4A31-9442-466BDD24B8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6F42B4-A61A-4FDA-B0DC-F40834BD8E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D9FEBD-503F-464B-B22C-555050B32A4C}"/>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6" name="Footer Placeholder 5">
            <a:extLst>
              <a:ext uri="{FF2B5EF4-FFF2-40B4-BE49-F238E27FC236}">
                <a16:creationId xmlns:a16="http://schemas.microsoft.com/office/drawing/2014/main" id="{84AC58AB-1586-418B-A030-C9B1CABED1A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6CF43F4-342D-4F33-99B8-27ACFF6C099F}"/>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54804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2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2.xml"/><Relationship Id="rId18" Type="http://schemas.openxmlformats.org/officeDocument/2006/relationships/image" Target="../media/image37.png"/><Relationship Id="rId3" Type="http://schemas.openxmlformats.org/officeDocument/2006/relationships/tags" Target="../tags/tag12.xml"/><Relationship Id="rId21" Type="http://schemas.openxmlformats.org/officeDocument/2006/relationships/image" Target="../media/image4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36.png"/><Relationship Id="rId2" Type="http://schemas.openxmlformats.org/officeDocument/2006/relationships/tags" Target="../tags/tag11.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tags" Target="../tags/tag19.xml"/><Relationship Id="rId19" Type="http://schemas.openxmlformats.org/officeDocument/2006/relationships/image" Target="../media/image38.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33.png"/><Relationship Id="rId2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waojaJSbV08"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6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10.png"/><Relationship Id="rId4" Type="http://schemas.openxmlformats.org/officeDocument/2006/relationships/image" Target="../media/image310.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66.png"/><Relationship Id="rId17" Type="http://schemas.openxmlformats.org/officeDocument/2006/relationships/image" Target="../media/image60.png"/><Relationship Id="rId2" Type="http://schemas.openxmlformats.org/officeDocument/2006/relationships/tags" Target="../tags/tag24.xml"/><Relationship Id="rId16" Type="http://schemas.openxmlformats.org/officeDocument/2006/relationships/image" Target="../media/image59.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65.png"/><Relationship Id="rId5" Type="http://schemas.openxmlformats.org/officeDocument/2006/relationships/tags" Target="../tags/tag27.xml"/><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tags" Target="../tags/tag26.xml"/><Relationship Id="rId9" Type="http://schemas.openxmlformats.org/officeDocument/2006/relationships/image" Target="../media/image62.png"/><Relationship Id="rId14"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14.xml"/><Relationship Id="rId7" Type="http://schemas.openxmlformats.org/officeDocument/2006/relationships/image" Target="../media/image73.emf"/><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png"/><Relationship Id="rId9" Type="http://schemas.openxmlformats.org/officeDocument/2006/relationships/image" Target="../media/image75.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79.png"/><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6.png"/><Relationship Id="rId4" Type="http://schemas.openxmlformats.org/officeDocument/2006/relationships/oleObject" Target="../embeddings/oleObject1.bin"/><Relationship Id="rId9" Type="http://schemas.openxmlformats.org/officeDocument/2006/relationships/image" Target="../media/image78.png"/></Relationships>
</file>

<file path=ppt/slides/_rels/slide59.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60.png"/><Relationship Id="rId7" Type="http://schemas.openxmlformats.org/officeDocument/2006/relationships/image" Target="../media/image8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10" Type="http://schemas.openxmlformats.org/officeDocument/2006/relationships/image" Target="../media/image86.emf"/><Relationship Id="rId4" Type="http://schemas.openxmlformats.org/officeDocument/2006/relationships/image" Target="../media/image80.emf"/><Relationship Id="rId9" Type="http://schemas.openxmlformats.org/officeDocument/2006/relationships/image" Target="../media/image85.emf"/></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6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10.png"/></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2.xml"/><Relationship Id="rId7" Type="http://schemas.openxmlformats.org/officeDocument/2006/relationships/image" Target="../media/image89.png"/><Relationship Id="rId2" Type="http://schemas.openxmlformats.org/officeDocument/2006/relationships/tags" Target="../tags/tag31.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oleObject" Target="../embeddings/oleObject4.bin"/><Relationship Id="rId9"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4.emf"/><Relationship Id="rId4" Type="http://schemas.openxmlformats.org/officeDocument/2006/relationships/image" Target="../media/image93.emf"/></Relationships>
</file>

<file path=ppt/slides/_rels/slide64.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5.emf"/></Relationships>
</file>

<file path=ppt/slides/_rels/slide65.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4.emf"/><Relationship Id="rId11" Type="http://schemas.openxmlformats.org/officeDocument/2006/relationships/image" Target="../media/image100.emf"/><Relationship Id="rId5" Type="http://schemas.openxmlformats.org/officeDocument/2006/relationships/image" Target="../media/image93.emf"/><Relationship Id="rId10" Type="http://schemas.openxmlformats.org/officeDocument/2006/relationships/image" Target="../media/image99.emf"/><Relationship Id="rId4" Type="http://schemas.openxmlformats.org/officeDocument/2006/relationships/image" Target="../media/image95.emf"/><Relationship Id="rId9" Type="http://schemas.openxmlformats.org/officeDocument/2006/relationships/image" Target="../media/image98.emf"/></Relationships>
</file>

<file path=ppt/slides/_rels/slide6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4.emf"/><Relationship Id="rId11" Type="http://schemas.openxmlformats.org/officeDocument/2006/relationships/image" Target="../media/image100.emf"/><Relationship Id="rId5" Type="http://schemas.openxmlformats.org/officeDocument/2006/relationships/image" Target="../media/image93.emf"/><Relationship Id="rId10" Type="http://schemas.openxmlformats.org/officeDocument/2006/relationships/image" Target="../media/image99.emf"/><Relationship Id="rId4" Type="http://schemas.openxmlformats.org/officeDocument/2006/relationships/image" Target="../media/image95.emf"/><Relationship Id="rId9" Type="http://schemas.openxmlformats.org/officeDocument/2006/relationships/image" Target="../media/image98.emf"/></Relationships>
</file>

<file path=ppt/slides/_rels/slide67.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4.emf"/><Relationship Id="rId11" Type="http://schemas.openxmlformats.org/officeDocument/2006/relationships/image" Target="../media/image100.emf"/><Relationship Id="rId5" Type="http://schemas.openxmlformats.org/officeDocument/2006/relationships/image" Target="../media/image93.emf"/><Relationship Id="rId10" Type="http://schemas.openxmlformats.org/officeDocument/2006/relationships/image" Target="../media/image99.emf"/><Relationship Id="rId4" Type="http://schemas.openxmlformats.org/officeDocument/2006/relationships/image" Target="../media/image95.emf"/><Relationship Id="rId9" Type="http://schemas.openxmlformats.org/officeDocument/2006/relationships/image" Target="../media/image98.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6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03.png"/><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552099" y="1270958"/>
            <a:ext cx="11242737" cy="5130875"/>
          </a:xfrm>
        </p:spPr>
        <p:txBody>
          <a:bodyPr/>
          <a:lstStyle/>
          <a:p>
            <a:r>
              <a:rPr lang="en-US" dirty="0"/>
              <a:t>Assignments</a:t>
            </a:r>
          </a:p>
          <a:p>
            <a:pPr marL="457200" indent="-457200">
              <a:buFont typeface="Wingdings" panose="05000000000000000000" pitchFamily="2" charset="2"/>
              <a:buChar char="§"/>
            </a:pPr>
            <a:r>
              <a:rPr lang="en-US" dirty="0">
                <a:solidFill>
                  <a:schemeClr val="tx1"/>
                </a:solidFill>
              </a:rPr>
              <a:t>HW10</a:t>
            </a:r>
          </a:p>
          <a:p>
            <a:pPr marL="917575" lvl="2" indent="-457200"/>
            <a:r>
              <a:rPr lang="en-US" sz="2800" dirty="0">
                <a:solidFill>
                  <a:schemeClr val="tx1"/>
                </a:solidFill>
              </a:rPr>
              <a:t>Due Wed 4/17</a:t>
            </a:r>
            <a:endParaRPr lang="en-US" sz="2800" dirty="0"/>
          </a:p>
          <a:p>
            <a:pPr marL="457200" indent="-457200">
              <a:buFont typeface="Wingdings" panose="05000000000000000000" pitchFamily="2" charset="2"/>
              <a:buChar char="§"/>
            </a:pPr>
            <a:r>
              <a:rPr lang="en-US" dirty="0">
                <a:solidFill>
                  <a:schemeClr val="tx1"/>
                </a:solidFill>
              </a:rPr>
              <a:t>HW11</a:t>
            </a:r>
          </a:p>
          <a:p>
            <a:pPr marL="917575" lvl="2" indent="-457200"/>
            <a:r>
              <a:rPr lang="en-US" sz="2800" dirty="0"/>
              <a:t>Plan: Out tomorrow, due Wed 4/24</a:t>
            </a:r>
          </a:p>
          <a:p>
            <a:pPr marL="457200" indent="-457200">
              <a:buFont typeface="Wingdings" panose="05000000000000000000" pitchFamily="2" charset="2"/>
              <a:buChar char="§"/>
            </a:pPr>
            <a:r>
              <a:rPr lang="en-US" dirty="0">
                <a:solidFill>
                  <a:schemeClr val="tx1"/>
                </a:solidFill>
              </a:rPr>
              <a:t>P5</a:t>
            </a:r>
          </a:p>
          <a:p>
            <a:pPr marL="917575" lvl="2" indent="-457200"/>
            <a:r>
              <a:rPr lang="en-US" sz="2800" dirty="0">
                <a:solidFill>
                  <a:schemeClr val="tx1"/>
                </a:solidFill>
              </a:rPr>
              <a:t>Plan: Out tonight, due 5/2</a:t>
            </a:r>
          </a:p>
          <a:p>
            <a:endParaRPr lang="en-US" dirty="0">
              <a:solidFill>
                <a:schemeClr val="tx1"/>
              </a:solidFill>
            </a:endParaRPr>
          </a:p>
          <a:p>
            <a:pPr marL="917575" lvl="2" indent="-457200"/>
            <a:endParaRPr lang="en-US" sz="2800" dirty="0"/>
          </a:p>
          <a:p>
            <a:pPr marL="457200" indent="-457200"/>
            <a:endParaRPr lang="en-US" sz="3600" dirty="0"/>
          </a:p>
          <a:p>
            <a:pPr marL="917575" lvl="2" indent="-457200"/>
            <a:endParaRPr lang="en-US" sz="2800" dirty="0"/>
          </a:p>
          <a:p>
            <a:pPr marL="917575" lvl="2" indent="-457200"/>
            <a:endParaRPr lang="en-US" sz="2800" dirty="0"/>
          </a:p>
          <a:p>
            <a:endParaRPr lang="en-US" dirty="0"/>
          </a:p>
        </p:txBody>
      </p:sp>
    </p:spTree>
    <p:extLst>
      <p:ext uri="{BB962C8B-B14F-4D97-AF65-F5344CB8AC3E}">
        <p14:creationId xmlns:p14="http://schemas.microsoft.com/office/powerpoint/2010/main" val="349041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fontAlgn="auto">
                  <a:spcBef>
                    <a:spcPts val="0"/>
                  </a:spcBef>
                  <a:spcAft>
                    <a:spcPts val="0"/>
                  </a:spcAft>
                  <a:buClrTx/>
                  <a:buNone/>
                </a:pPr>
                <a:r>
                  <a:rPr lang="en-US" dirty="0"/>
                  <a:t>What does the following likelihood  weighted value approximate?</a:t>
                </a:r>
              </a:p>
              <a:p>
                <a:pPr marL="0" indent="0" fontAlgn="auto">
                  <a:spcBef>
                    <a:spcPts val="0"/>
                  </a:spcBef>
                  <a:spcAft>
                    <a:spcPts val="0"/>
                  </a:spcAft>
                  <a:buClrTx/>
                  <a:buNone/>
                </a:pPr>
                <a:r>
                  <a:rPr lang="en-US" sz="4000" b="0" dirty="0"/>
                  <a:t>		</a:t>
                </a:r>
                <a14:m>
                  <m:oMath xmlns:m="http://schemas.openxmlformats.org/officeDocument/2006/math">
                    <m:sSub>
                      <m:sSubPr>
                        <m:ctrlPr>
                          <a:rPr lang="en-US" sz="3600" b="0" i="1" smtClean="0">
                            <a:latin typeface="Cambria Math" panose="02040503050406030204" pitchFamily="18" charset="0"/>
                          </a:rPr>
                        </m:ctrlPr>
                      </m:sSubPr>
                      <m:e>
                        <m:r>
                          <m:rPr>
                            <m:sty m:val="p"/>
                          </m:rPr>
                          <a:rPr lang="en-US" sz="3600" b="0" i="0" smtClean="0">
                            <a:latin typeface="Cambria Math" charset="0"/>
                          </a:rPr>
                          <m:t>weight</m:t>
                        </m:r>
                      </m:e>
                      <m:sub>
                        <m:r>
                          <a:rPr lang="en-US" sz="3600" b="0" i="1" smtClean="0">
                            <a:latin typeface="Cambria Math" charset="0"/>
                          </a:rPr>
                          <m:t>(+</m:t>
                        </m:r>
                        <m:r>
                          <a:rPr lang="en-US" sz="3600" b="0" i="1" smtClean="0">
                            <a:latin typeface="Cambria Math" charset="0"/>
                          </a:rPr>
                          <m:t>𝑎</m:t>
                        </m:r>
                        <m:r>
                          <a:rPr lang="en-US" sz="3600" b="0" i="1" smtClean="0">
                            <a:latin typeface="Cambria Math" charset="0"/>
                          </a:rPr>
                          <m:t>,−</m:t>
                        </m:r>
                        <m:r>
                          <a:rPr lang="en-US" sz="3600" b="0" i="1" smtClean="0">
                            <a:latin typeface="Cambria Math" charset="0"/>
                          </a:rPr>
                          <m:t>𝑏</m:t>
                        </m:r>
                        <m:r>
                          <a:rPr lang="en-US" sz="3600" b="0" i="1" smtClean="0">
                            <a:latin typeface="Cambria Math" charset="0"/>
                          </a:rPr>
                          <m:t>,+</m:t>
                        </m:r>
                        <m:r>
                          <a:rPr lang="en-US" sz="3600" b="0" i="1" smtClean="0">
                            <a:latin typeface="Cambria Math" charset="0"/>
                          </a:rPr>
                          <m:t>𝑐</m:t>
                        </m:r>
                        <m:r>
                          <a:rPr lang="en-US" sz="3600" b="0" i="1" smtClean="0">
                            <a:latin typeface="Cambria Math" charset="0"/>
                          </a:rPr>
                          <m:t>)</m:t>
                        </m:r>
                      </m:sub>
                    </m:sSub>
                    <m:r>
                      <a:rPr lang="en-US" sz="3600" b="0" i="1" smtClean="0">
                        <a:latin typeface="Cambria Math" charset="0"/>
                      </a:rPr>
                      <m:t>⋅</m:t>
                    </m:r>
                    <m:f>
                      <m:fPr>
                        <m:ctrlPr>
                          <a:rPr lang="en-US" sz="3600" b="0" i="1" smtClean="0">
                            <a:latin typeface="Cambria Math" panose="02040503050406030204" pitchFamily="18" charset="0"/>
                          </a:rPr>
                        </m:ctrlPr>
                      </m:fPr>
                      <m:num>
                        <m:r>
                          <a:rPr lang="en-US" sz="3600" b="0" i="1" smtClean="0">
                            <a:latin typeface="Cambria Math" charset="0"/>
                          </a:rPr>
                          <m:t>𝑁</m:t>
                        </m:r>
                        <m:d>
                          <m:dPr>
                            <m:ctrlPr>
                              <a:rPr lang="en-US" sz="3600" b="0" i="1" smtClean="0">
                                <a:latin typeface="Cambria Math" panose="02040503050406030204" pitchFamily="18" charset="0"/>
                              </a:rPr>
                            </m:ctrlPr>
                          </m:dPr>
                          <m:e>
                            <m:r>
                              <a:rPr lang="en-US" sz="3600" i="1">
                                <a:latin typeface="Cambria Math" charset="0"/>
                              </a:rPr>
                              <m:t>+</m:t>
                            </m:r>
                            <m:r>
                              <a:rPr lang="en-US" sz="3600" i="1">
                                <a:latin typeface="Cambria Math" charset="0"/>
                              </a:rPr>
                              <m:t>𝑎</m:t>
                            </m:r>
                            <m:r>
                              <a:rPr lang="en-US" sz="3600" i="1">
                                <a:latin typeface="Cambria Math" charset="0"/>
                              </a:rPr>
                              <m:t>, −</m:t>
                            </m:r>
                            <m:r>
                              <a:rPr lang="en-US" sz="3600" i="1">
                                <a:latin typeface="Cambria Math" charset="0"/>
                              </a:rPr>
                              <m:t>𝑏</m:t>
                            </m:r>
                            <m:r>
                              <a:rPr lang="en-US" sz="3600" i="1">
                                <a:latin typeface="Cambria Math" charset="0"/>
                              </a:rPr>
                              <m:t>, +</m:t>
                            </m:r>
                            <m:r>
                              <a:rPr lang="en-US" sz="3600" i="1">
                                <a:latin typeface="Cambria Math" charset="0"/>
                              </a:rPr>
                              <m:t>𝑐</m:t>
                            </m:r>
                          </m:e>
                        </m:d>
                      </m:num>
                      <m:den>
                        <m:r>
                          <a:rPr lang="en-US" sz="3600" b="0" i="1" smtClean="0">
                            <a:latin typeface="Cambria Math" charset="0"/>
                          </a:rPr>
                          <m:t>𝑁</m:t>
                        </m:r>
                      </m:den>
                    </m:f>
                  </m:oMath>
                </a14:m>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b="0" dirty="0"/>
                  <a:t> </a:t>
                </a:r>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 −</m:t>
                    </m:r>
                    <m:r>
                      <a:rPr lang="en-US" b="0" i="1" smtClean="0">
                        <a:latin typeface="Cambria Math" charset="0"/>
                      </a:rPr>
                      <m:t>𝑏</m:t>
                    </m:r>
                    <m:r>
                      <a:rPr lang="en-US" b="0" i="1" smtClean="0">
                        <a:latin typeface="Cambria Math" charset="0"/>
                      </a:rPr>
                      <m:t>, +</m:t>
                    </m:r>
                    <m:r>
                      <a:rPr lang="en-US" b="0" i="1" smtClean="0">
                        <a:latin typeface="Cambria Math" charset="0"/>
                      </a:rPr>
                      <m:t>𝑐</m:t>
                    </m:r>
                    <m:r>
                      <a:rPr lang="en-US" b="0" i="1" smtClean="0">
                        <a:latin typeface="Cambria Math" charset="0"/>
                      </a:rPr>
                      <m:t>)</m:t>
                    </m:r>
                  </m:oMath>
                </a14:m>
                <a:endParaRPr lang="en-US" dirty="0"/>
              </a:p>
              <a:p>
                <a:pPr marL="514350" lvl="0" indent="-514350" fontAlgn="auto">
                  <a:lnSpc>
                    <a:spcPct val="100000"/>
                  </a:lnSpc>
                  <a:spcBef>
                    <a:spcPts val="0"/>
                  </a:spcBef>
                  <a:spcAft>
                    <a:spcPts val="0"/>
                  </a:spcAft>
                  <a:buClrTx/>
                  <a:buFont typeface="+mj-lt"/>
                  <a:buAutoNum type="alphaUcPeriod"/>
                  <a:defRPr/>
                </a:pPr>
                <a:r>
                  <a:rPr lang="en-US" dirty="0"/>
                  <a:t> </a:t>
                </a:r>
                <a14:m>
                  <m:oMath xmlns:m="http://schemas.openxmlformats.org/officeDocument/2006/math">
                    <m:r>
                      <a:rPr lang="en-US" i="1">
                        <a:latin typeface="Cambria Math" charset="0"/>
                      </a:rPr>
                      <m:t>𝑃</m:t>
                    </m:r>
                    <m:d>
                      <m:dPr>
                        <m:endChr m:val="|"/>
                        <m:ctrlPr>
                          <a:rPr lang="en-US" i="1">
                            <a:latin typeface="Cambria Math" panose="02040503050406030204" pitchFamily="18" charset="0"/>
                          </a:rPr>
                        </m:ctrlPr>
                      </m:dPr>
                      <m:e>
                        <m:r>
                          <a:rPr lang="en-US" i="1">
                            <a:latin typeface="Cambria Math" charset="0"/>
                          </a:rPr>
                          <m:t>+</m:t>
                        </m:r>
                        <m:r>
                          <a:rPr lang="en-US" i="1">
                            <a:latin typeface="Cambria Math" charset="0"/>
                          </a:rPr>
                          <m:t>𝑎</m:t>
                        </m:r>
                        <m:r>
                          <a:rPr lang="en-US" i="1">
                            <a:latin typeface="Cambria Math" charset="0"/>
                          </a:rPr>
                          <m:t>, −</m:t>
                        </m:r>
                        <m:r>
                          <a:rPr lang="en-US" i="1">
                            <a:latin typeface="Cambria Math" charset="0"/>
                          </a:rPr>
                          <m:t>𝑏</m:t>
                        </m:r>
                        <m:r>
                          <a:rPr lang="en-US" b="0" i="1" smtClean="0">
                            <a:latin typeface="Cambria Math" charset="0"/>
                          </a:rPr>
                          <m:t> </m:t>
                        </m:r>
                      </m:e>
                    </m:d>
                    <m:r>
                      <a:rPr lang="en-US" i="1">
                        <a:latin typeface="Cambria Math" charset="0"/>
                      </a:rPr>
                      <m:t>+</m:t>
                    </m:r>
                    <m:r>
                      <a:rPr lang="en-US" i="1">
                        <a:latin typeface="Cambria Math" charset="0"/>
                      </a:rPr>
                      <m:t>𝑐</m:t>
                    </m:r>
                    <m:r>
                      <a:rPr lang="en-US" i="1">
                        <a:latin typeface="Cambria Math" charset="0"/>
                      </a:rPr>
                      <m:t>)</m:t>
                    </m:r>
                  </m:oMath>
                </a14:m>
                <a:endParaRPr lang="en-US" dirty="0"/>
              </a:p>
              <a:p>
                <a:pPr marL="514350" lvl="0" indent="-514350" fontAlgn="auto">
                  <a:lnSpc>
                    <a:spcPct val="100000"/>
                  </a:lnSpc>
                  <a:spcBef>
                    <a:spcPts val="0"/>
                  </a:spcBef>
                  <a:spcAft>
                    <a:spcPts val="0"/>
                  </a:spcAft>
                  <a:buClrTx/>
                  <a:buFont typeface="+mj-lt"/>
                  <a:buAutoNum type="alphaUcPeriod"/>
                  <a:defRPr/>
                </a:pPr>
                <a:r>
                  <a:rPr lang="en-US" dirty="0"/>
                  <a:t>I’m not 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090" b="-51796"/>
                </a:stretch>
              </a:blipFill>
            </p:spPr>
            <p:txBody>
              <a:bodyPr/>
              <a:lstStyle/>
              <a:p>
                <a:r>
                  <a:rPr lang="en-US">
                    <a:noFill/>
                  </a:rPr>
                  <a:t> </a:t>
                </a:r>
              </a:p>
            </p:txBody>
          </p:sp>
        </mc:Fallback>
      </mc:AlternateContent>
    </p:spTree>
    <p:extLst>
      <p:ext uri="{BB962C8B-B14F-4D97-AF65-F5344CB8AC3E}">
        <p14:creationId xmlns:p14="http://schemas.microsoft.com/office/powerpoint/2010/main" val="2120747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Likelihood Weighting</a:t>
            </a:r>
          </a:p>
        </p:txBody>
      </p:sp>
      <p:sp>
        <p:nvSpPr>
          <p:cNvPr id="34818" name="Rectangle 3"/>
          <p:cNvSpPr>
            <a:spLocks noGrp="1" noChangeArrowheads="1"/>
          </p:cNvSpPr>
          <p:nvPr>
            <p:ph idx="1"/>
          </p:nvPr>
        </p:nvSpPr>
        <p:spPr>
          <a:xfrm>
            <a:off x="457200" y="1371601"/>
            <a:ext cx="5562600" cy="2362200"/>
          </a:xfrm>
        </p:spPr>
        <p:txBody>
          <a:bodyPr/>
          <a:lstStyle/>
          <a:p>
            <a:r>
              <a:rPr lang="en-US" sz="2000" dirty="0">
                <a:latin typeface="Calibri"/>
                <a:ea typeface="ＭＳ Ｐゴシック" pitchFamily="34" charset="-128"/>
                <a:cs typeface="Calibri"/>
              </a:rPr>
              <a:t>Likelihood weighting is good</a:t>
            </a:r>
          </a:p>
          <a:p>
            <a:pPr lvl="1"/>
            <a:r>
              <a:rPr lang="en-US" sz="1800" dirty="0">
                <a:latin typeface="Calibri"/>
                <a:ea typeface="ＭＳ Ｐゴシック" pitchFamily="34" charset="-128"/>
                <a:cs typeface="Calibri"/>
              </a:rPr>
              <a:t>We have taken evidence into account as we generate the sample</a:t>
            </a:r>
          </a:p>
          <a:p>
            <a:pPr lvl="1"/>
            <a:r>
              <a:rPr lang="en-US" sz="1800" dirty="0">
                <a:latin typeface="Calibri"/>
                <a:ea typeface="ＭＳ Ｐゴシック" pitchFamily="34" charset="-128"/>
                <a:cs typeface="Calibri"/>
              </a:rPr>
              <a:t>E.g. here, W</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s value will get picked based on the evidence values of S, R</a:t>
            </a:r>
          </a:p>
          <a:p>
            <a:pPr lvl="1"/>
            <a:r>
              <a:rPr lang="en-US" sz="1800" dirty="0">
                <a:latin typeface="Calibri"/>
                <a:ea typeface="ＭＳ Ｐゴシック" pitchFamily="34" charset="-128"/>
                <a:cs typeface="Calibri"/>
              </a:rPr>
              <a:t>More of our samples will reflect the state of the world suggested by the evidence</a:t>
            </a:r>
          </a:p>
          <a:p>
            <a:pPr marL="0" indent="0">
              <a:buNone/>
            </a:pPr>
            <a:r>
              <a:rPr lang="en-US" sz="2000" dirty="0">
                <a:latin typeface="Calibri"/>
                <a:ea typeface="ＭＳ Ｐゴシック" pitchFamily="34" charset="-128"/>
                <a:cs typeface="Calibri"/>
              </a:rPr>
              <a:t> </a:t>
            </a:r>
          </a:p>
        </p:txBody>
      </p:sp>
      <p:sp>
        <p:nvSpPr>
          <p:cNvPr id="21" name="Rectangle 3"/>
          <p:cNvSpPr txBox="1">
            <a:spLocks noChangeArrowheads="1"/>
          </p:cNvSpPr>
          <p:nvPr/>
        </p:nvSpPr>
        <p:spPr bwMode="auto">
          <a:xfrm>
            <a:off x="6324600" y="1371600"/>
            <a:ext cx="55626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000" dirty="0">
                <a:solidFill>
                  <a:schemeClr val="accent1">
                    <a:lumMod val="75000"/>
                  </a:schemeClr>
                </a:solidFill>
                <a:latin typeface="Calibri"/>
                <a:ea typeface="ＭＳ Ｐゴシック" pitchFamily="34" charset="-128"/>
                <a:cs typeface="Calibri"/>
              </a:rPr>
              <a:t>Likelihood weighting doesn’</a:t>
            </a:r>
            <a:r>
              <a:rPr lang="en-US" altLang="ja-JP" sz="2000" dirty="0">
                <a:solidFill>
                  <a:schemeClr val="accent1">
                    <a:lumMod val="75000"/>
                  </a:schemeClr>
                </a:solidFill>
                <a:latin typeface="Calibri"/>
                <a:ea typeface="ＭＳ Ｐゴシック" pitchFamily="34" charset="-128"/>
                <a:cs typeface="Calibri"/>
              </a:rPr>
              <a:t>t solve all our problems</a:t>
            </a:r>
          </a:p>
          <a:p>
            <a:pPr lvl="1"/>
            <a:r>
              <a:rPr lang="en-US" sz="1800" dirty="0">
                <a:latin typeface="Calibri"/>
                <a:cs typeface="Calibri"/>
              </a:rPr>
              <a:t>Evidence influences the choice of downstream variables, but not upstream ones (C isn’</a:t>
            </a:r>
            <a:r>
              <a:rPr lang="en-US" altLang="ja-JP" sz="1800" dirty="0">
                <a:latin typeface="Calibri"/>
                <a:cs typeface="Calibri"/>
              </a:rPr>
              <a:t>t more likely to get a value matching the evidence)</a:t>
            </a:r>
          </a:p>
          <a:p>
            <a:pPr marL="0" indent="0">
              <a:buNone/>
            </a:pPr>
            <a:r>
              <a:rPr lang="en-US" sz="2000" dirty="0">
                <a:solidFill>
                  <a:schemeClr val="accent1">
                    <a:lumMod val="75000"/>
                  </a:schemeClr>
                </a:solidFill>
                <a:latin typeface="Calibri"/>
                <a:ea typeface="ＭＳ Ｐゴシック" pitchFamily="34" charset="-128"/>
                <a:cs typeface="Calibri"/>
              </a:rPr>
              <a:t>We would like to consider evidence when we sample every variable</a:t>
            </a:r>
          </a:p>
          <a:p>
            <a:pPr>
              <a:buFont typeface="Wingdings" pitchFamily="2" charset="2"/>
              <a:buNone/>
            </a:pPr>
            <a:r>
              <a:rPr lang="en-US" sz="2000" dirty="0">
                <a:solidFill>
                  <a:schemeClr val="accent1">
                    <a:lumMod val="75000"/>
                  </a:schemeClr>
                </a:solidFill>
                <a:latin typeface="Calibri"/>
                <a:ea typeface="ＭＳ Ｐゴシック" pitchFamily="34" charset="-128"/>
                <a:cs typeface="Calibri"/>
              </a:rPr>
              <a:t>	</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597576"/>
            <a:ext cx="9372600" cy="223764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693160"/>
            <a:ext cx="1479550" cy="1183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Likelihood Weighting</a:t>
            </a:r>
          </a:p>
        </p:txBody>
      </p:sp>
      <p:sp>
        <p:nvSpPr>
          <p:cNvPr id="21" name="Rectangle 3"/>
          <p:cNvSpPr txBox="1">
            <a:spLocks noChangeArrowheads="1"/>
          </p:cNvSpPr>
          <p:nvPr/>
        </p:nvSpPr>
        <p:spPr bwMode="auto">
          <a:xfrm>
            <a:off x="6324600" y="1371600"/>
            <a:ext cx="55626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000" dirty="0">
                <a:solidFill>
                  <a:schemeClr val="accent1">
                    <a:lumMod val="75000"/>
                  </a:schemeClr>
                </a:solidFill>
                <a:latin typeface="Calibri"/>
                <a:ea typeface="ＭＳ Ｐゴシック" pitchFamily="34" charset="-128"/>
                <a:cs typeface="Calibri"/>
              </a:rPr>
              <a:t>Likelihood weighting doesn’</a:t>
            </a:r>
            <a:r>
              <a:rPr lang="en-US" altLang="ja-JP" sz="2000" dirty="0">
                <a:solidFill>
                  <a:schemeClr val="accent1">
                    <a:lumMod val="75000"/>
                  </a:schemeClr>
                </a:solidFill>
                <a:latin typeface="Calibri"/>
                <a:ea typeface="ＭＳ Ｐゴシック" pitchFamily="34" charset="-128"/>
                <a:cs typeface="Calibri"/>
              </a:rPr>
              <a:t>t solve all our problems</a:t>
            </a:r>
          </a:p>
          <a:p>
            <a:pPr lvl="1"/>
            <a:r>
              <a:rPr lang="en-US" sz="1800" dirty="0">
                <a:latin typeface="Calibri"/>
                <a:cs typeface="Calibri"/>
              </a:rPr>
              <a:t>Evidence influences the choice of downstream variables, but not upstream ones (C isn’</a:t>
            </a:r>
            <a:r>
              <a:rPr lang="en-US" altLang="ja-JP" sz="1800" dirty="0">
                <a:latin typeface="Calibri"/>
                <a:cs typeface="Calibri"/>
              </a:rPr>
              <a:t>t more likely to get a value matching the evidence)</a:t>
            </a:r>
          </a:p>
          <a:p>
            <a:pPr marL="0" indent="0">
              <a:buNone/>
            </a:pPr>
            <a:r>
              <a:rPr lang="en-US" sz="2000" dirty="0">
                <a:solidFill>
                  <a:schemeClr val="accent1">
                    <a:lumMod val="75000"/>
                  </a:schemeClr>
                </a:solidFill>
                <a:latin typeface="Calibri"/>
                <a:ea typeface="ＭＳ Ｐゴシック" pitchFamily="34" charset="-128"/>
                <a:cs typeface="Calibri"/>
              </a:rPr>
              <a:t>We would like to consider evidence when we sample every variable</a:t>
            </a:r>
          </a:p>
          <a:p>
            <a:pPr>
              <a:buFont typeface="Wingdings" pitchFamily="2" charset="2"/>
              <a:buNone/>
            </a:pPr>
            <a:r>
              <a:rPr lang="en-US" sz="2000" dirty="0">
                <a:solidFill>
                  <a:schemeClr val="accent1">
                    <a:lumMod val="75000"/>
                  </a:schemeClr>
                </a:solidFill>
                <a:latin typeface="Calibri"/>
                <a:ea typeface="ＭＳ Ｐゴシック" pitchFamily="34" charset="-128"/>
                <a:cs typeface="Calibri"/>
              </a:rPr>
              <a:t>	</a:t>
            </a:r>
            <a:r>
              <a:rPr lang="en-US" sz="2000" dirty="0">
                <a:solidFill>
                  <a:schemeClr val="accent1">
                    <a:lumMod val="75000"/>
                  </a:schemeClr>
                </a:solidFill>
                <a:latin typeface="Calibri"/>
                <a:ea typeface="ＭＳ Ｐゴシック" pitchFamily="34" charset="-128"/>
                <a:cs typeface="Calibri"/>
                <a:sym typeface="Wingdings" pitchFamily="2" charset="2"/>
              </a:rPr>
              <a:t> Gibbs sampling</a:t>
            </a:r>
            <a:endParaRPr lang="en-US" sz="2000" dirty="0">
              <a:solidFill>
                <a:schemeClr val="accent1">
                  <a:lumMod val="75000"/>
                </a:schemeClr>
              </a:solidFill>
              <a:latin typeface="Calibri"/>
              <a:ea typeface="ＭＳ Ｐゴシック" pitchFamily="34" charset="-128"/>
              <a:cs typeface="Calibri"/>
            </a:endParaRPr>
          </a:p>
        </p:txBody>
      </p:sp>
    </p:spTree>
    <p:extLst>
      <p:ext uri="{BB962C8B-B14F-4D97-AF65-F5344CB8AC3E}">
        <p14:creationId xmlns:p14="http://schemas.microsoft.com/office/powerpoint/2010/main" val="199395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Gibbs Sampling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295400"/>
            <a:ext cx="6828713" cy="5409636"/>
          </a:xfrm>
          <a:prstGeom prst="rect">
            <a:avLst/>
          </a:prstGeom>
        </p:spPr>
      </p:pic>
    </p:spTree>
    <p:extLst>
      <p:ext uri="{BB962C8B-B14F-4D97-AF65-F5344CB8AC3E}">
        <p14:creationId xmlns:p14="http://schemas.microsoft.com/office/powerpoint/2010/main" val="92552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ea typeface="ＭＳ Ｐゴシック" pitchFamily="34" charset="-128"/>
              </a:rPr>
              <a:t>Gibbs Sampling</a:t>
            </a:r>
          </a:p>
        </p:txBody>
      </p:sp>
      <p:sp>
        <p:nvSpPr>
          <p:cNvPr id="54274" name="Content Placeholder 2"/>
          <p:cNvSpPr>
            <a:spLocks noGrp="1"/>
          </p:cNvSpPr>
          <p:nvPr>
            <p:ph idx="1"/>
          </p:nvPr>
        </p:nvSpPr>
        <p:spPr>
          <a:xfrm>
            <a:off x="685800" y="1127760"/>
            <a:ext cx="10972800" cy="4724400"/>
          </a:xfrm>
        </p:spPr>
        <p:txBody>
          <a:bodyPr/>
          <a:lstStyle/>
          <a:p>
            <a:r>
              <a:rPr lang="en-US" sz="2400" i="1" dirty="0">
                <a:ea typeface="ＭＳ Ｐゴシック" pitchFamily="34" charset="-128"/>
              </a:rPr>
              <a:t>Procedure: </a:t>
            </a:r>
            <a:r>
              <a:rPr lang="en-US" sz="2400" dirty="0">
                <a:ea typeface="ＭＳ Ｐゴシック" pitchFamily="34" charset="-128"/>
              </a:rPr>
              <a:t>keep track of a full instantiation x</a:t>
            </a:r>
            <a:r>
              <a:rPr lang="en-US" sz="2400" baseline="-25000" dirty="0">
                <a:ea typeface="ＭＳ Ｐゴシック" pitchFamily="34" charset="-128"/>
              </a:rPr>
              <a:t>1</a:t>
            </a:r>
            <a:r>
              <a:rPr lang="en-US" sz="2400" dirty="0">
                <a:ea typeface="ＭＳ Ｐゴシック" pitchFamily="34" charset="-128"/>
              </a:rPr>
              <a:t>, x</a:t>
            </a:r>
            <a:r>
              <a:rPr lang="en-US" sz="2400" baseline="-25000" dirty="0">
                <a:ea typeface="ＭＳ Ｐゴシック" pitchFamily="34" charset="-128"/>
              </a:rPr>
              <a:t>2</a:t>
            </a:r>
            <a:r>
              <a:rPr lang="en-US" sz="2400" dirty="0">
                <a:ea typeface="ＭＳ Ｐゴシック" pitchFamily="34" charset="-128"/>
              </a:rPr>
              <a:t>, …, </a:t>
            </a:r>
            <a:r>
              <a:rPr lang="en-US" sz="2400" dirty="0" err="1">
                <a:ea typeface="ＭＳ Ｐゴシック" pitchFamily="34" charset="-128"/>
              </a:rPr>
              <a:t>x</a:t>
            </a:r>
            <a:r>
              <a:rPr lang="en-US" sz="2400" baseline="-25000" dirty="0" err="1">
                <a:ea typeface="ＭＳ Ｐゴシック" pitchFamily="34" charset="-128"/>
              </a:rPr>
              <a:t>n</a:t>
            </a:r>
            <a:r>
              <a:rPr lang="en-US" sz="2400" dirty="0">
                <a:ea typeface="ＭＳ Ｐゴシック" pitchFamily="34" charset="-128"/>
              </a:rPr>
              <a:t>.</a:t>
            </a:r>
          </a:p>
          <a:p>
            <a:pPr marL="457200" indent="-457200">
              <a:buFont typeface="+mj-lt"/>
              <a:buAutoNum type="arabicPeriod"/>
            </a:pPr>
            <a:r>
              <a:rPr lang="en-US" sz="2400" dirty="0">
                <a:solidFill>
                  <a:schemeClr val="tx1"/>
                </a:solidFill>
                <a:ea typeface="ＭＳ Ｐゴシック" pitchFamily="34" charset="-128"/>
              </a:rPr>
              <a:t>Start with an arbitrary instantiation consistent with the evidence.</a:t>
            </a:r>
          </a:p>
          <a:p>
            <a:pPr marL="457200" indent="-457200">
              <a:buFont typeface="+mj-lt"/>
              <a:buAutoNum type="arabicPeriod"/>
            </a:pPr>
            <a:r>
              <a:rPr lang="en-US" sz="2400" dirty="0">
                <a:solidFill>
                  <a:schemeClr val="tx1"/>
                </a:solidFill>
                <a:ea typeface="ＭＳ Ｐゴシック" pitchFamily="34" charset="-128"/>
              </a:rPr>
              <a:t>Sample one variable at a time, conditioned on all the rest, but keep evidence fixed.</a:t>
            </a:r>
          </a:p>
          <a:p>
            <a:pPr marL="457200" indent="-457200">
              <a:buFont typeface="+mj-lt"/>
              <a:buAutoNum type="arabicPeriod"/>
            </a:pPr>
            <a:r>
              <a:rPr lang="en-US" sz="2400" dirty="0">
                <a:solidFill>
                  <a:schemeClr val="tx1"/>
                </a:solidFill>
                <a:ea typeface="ＭＳ Ｐゴシック" pitchFamily="34" charset="-128"/>
              </a:rPr>
              <a:t>Keep repeating this for a long time.</a:t>
            </a:r>
          </a:p>
          <a:p>
            <a:pPr lvl="3"/>
            <a:endParaRPr lang="en-US" sz="900" i="1" dirty="0">
              <a:ea typeface="ＭＳ Ｐゴシック"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2"/>
          <p:cNvSpPr txBox="1">
            <a:spLocks/>
          </p:cNvSpPr>
          <p:nvPr/>
        </p:nvSpPr>
        <p:spPr bwMode="auto">
          <a:xfrm>
            <a:off x="5486400" y="1371600"/>
            <a:ext cx="65278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a:solidFill>
                  <a:schemeClr val="accent1">
                    <a:lumMod val="75000"/>
                  </a:schemeClr>
                </a:solidFill>
                <a:ea typeface="ＭＳ Ｐゴシック" pitchFamily="34" charset="-128"/>
              </a:rPr>
              <a:t>Step 2: Initialize other variables </a:t>
            </a:r>
          </a:p>
          <a:p>
            <a:pPr lvl="1"/>
            <a:r>
              <a:rPr lang="en-US" sz="2000" dirty="0">
                <a:ea typeface="ＭＳ Ｐゴシック" pitchFamily="34" charset="-128"/>
              </a:rPr>
              <a:t>Randomly</a:t>
            </a:r>
          </a:p>
        </p:txBody>
      </p:sp>
      <p:sp>
        <p:nvSpPr>
          <p:cNvPr id="67585" name="Title 1"/>
          <p:cNvSpPr>
            <a:spLocks noGrp="1"/>
          </p:cNvSpPr>
          <p:nvPr>
            <p:ph type="title"/>
          </p:nvPr>
        </p:nvSpPr>
        <p:spPr/>
        <p:txBody>
          <a:bodyPr/>
          <a:lstStyle/>
          <a:p>
            <a:r>
              <a:rPr lang="en-US" dirty="0">
                <a:ea typeface="ＭＳ Ｐゴシック" pitchFamily="34" charset="-128"/>
              </a:rPr>
              <a:t>Gibbs Sampling Example: P( S | +r)</a:t>
            </a:r>
          </a:p>
        </p:txBody>
      </p:sp>
      <p:sp>
        <p:nvSpPr>
          <p:cNvPr id="67586" name="Content Placeholder 2"/>
          <p:cNvSpPr>
            <a:spLocks noGrp="1"/>
          </p:cNvSpPr>
          <p:nvPr>
            <p:ph idx="1"/>
          </p:nvPr>
        </p:nvSpPr>
        <p:spPr>
          <a:xfrm>
            <a:off x="406400" y="1397001"/>
            <a:ext cx="6527800" cy="4729164"/>
          </a:xfrm>
        </p:spPr>
        <p:txBody>
          <a:bodyPr/>
          <a:lstStyle/>
          <a:p>
            <a:r>
              <a:rPr lang="en-US" sz="2400" dirty="0">
                <a:ea typeface="ＭＳ Ｐゴシック" pitchFamily="34" charset="-128"/>
              </a:rPr>
              <a:t>Step 1: Fix evidence</a:t>
            </a:r>
          </a:p>
          <a:p>
            <a:pPr lvl="1"/>
            <a:r>
              <a:rPr lang="en-US" sz="2000" dirty="0">
                <a:ea typeface="ＭＳ Ｐゴシック" pitchFamily="34" charset="-128"/>
              </a:rPr>
              <a:t>R = +r</a:t>
            </a:r>
          </a:p>
          <a:p>
            <a:pPr lvl="1"/>
            <a:endParaRPr lang="en-US" sz="2000" dirty="0">
              <a:ea typeface="ＭＳ Ｐゴシック" pitchFamily="34" charset="-128"/>
            </a:endParaRPr>
          </a:p>
          <a:p>
            <a:pPr lvl="4"/>
            <a:endParaRPr lang="en-US" sz="1200" dirty="0">
              <a:ea typeface="ＭＳ Ｐゴシック" pitchFamily="34" charset="-128"/>
            </a:endParaRPr>
          </a:p>
          <a:p>
            <a:pPr lvl="4"/>
            <a:endParaRPr lang="en-US" sz="1200" dirty="0">
              <a:ea typeface="ＭＳ Ｐゴシック" pitchFamily="34" charset="-128"/>
            </a:endParaRPr>
          </a:p>
          <a:p>
            <a:r>
              <a:rPr lang="en-US" sz="2400" dirty="0">
                <a:ea typeface="ＭＳ Ｐゴシック" pitchFamily="34" charset="-128"/>
              </a:rPr>
              <a:t>Steps 3: Repeat</a:t>
            </a:r>
          </a:p>
          <a:p>
            <a:pPr lvl="1"/>
            <a:r>
              <a:rPr lang="en-US" sz="2000" dirty="0">
                <a:ea typeface="ＭＳ Ｐゴシック" pitchFamily="34" charset="-128"/>
              </a:rPr>
              <a:t>Choose a non-evidence variable X</a:t>
            </a:r>
          </a:p>
          <a:p>
            <a:pPr lvl="1"/>
            <a:r>
              <a:rPr lang="en-US" sz="2000" dirty="0">
                <a:ea typeface="ＭＳ Ｐゴシック" pitchFamily="34" charset="-128"/>
              </a:rPr>
              <a:t>Resample X from P( X | all other variables)</a:t>
            </a:r>
            <a:endParaRPr lang="en-US" sz="1400" dirty="0">
              <a:ea typeface="ＭＳ Ｐゴシック" pitchFamily="34" charset="-128"/>
            </a:endParaRPr>
          </a:p>
          <a:p>
            <a:pPr lvl="1"/>
            <a:endParaRPr lang="en-US" sz="2000" dirty="0">
              <a:ea typeface="ＭＳ Ｐゴシック" pitchFamily="34" charset="-128"/>
            </a:endParaRPr>
          </a:p>
        </p:txBody>
      </p:sp>
      <p:grpSp>
        <p:nvGrpSpPr>
          <p:cNvPr id="31" name="Group 30"/>
          <p:cNvGrpSpPr/>
          <p:nvPr/>
        </p:nvGrpSpPr>
        <p:grpSpPr>
          <a:xfrm>
            <a:off x="3505200" y="1524000"/>
            <a:ext cx="1652499" cy="1447799"/>
            <a:chOff x="7416868" y="3352800"/>
            <a:chExt cx="2870132" cy="2514600"/>
          </a:xfrm>
        </p:grpSpPr>
        <p:sp>
          <p:nvSpPr>
            <p:cNvPr id="17" name="Oval 4"/>
            <p:cNvSpPr>
              <a:spLocks noChangeArrowheads="1"/>
            </p:cNvSpPr>
            <p:nvPr/>
          </p:nvSpPr>
          <p:spPr bwMode="auto">
            <a:xfrm>
              <a:off x="7416868" y="4267200"/>
              <a:ext cx="762000" cy="762000"/>
            </a:xfrm>
            <a:prstGeom prst="ellipse">
              <a:avLst/>
            </a:prstGeom>
            <a:solidFill>
              <a:schemeClr val="bg1"/>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18"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19" name="Oval 4"/>
            <p:cNvSpPr>
              <a:spLocks noChangeArrowheads="1"/>
            </p:cNvSpPr>
            <p:nvPr/>
          </p:nvSpPr>
          <p:spPr bwMode="auto">
            <a:xfrm>
              <a:off x="8483668"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0" name="AutoShape 6"/>
            <p:cNvCxnSpPr>
              <a:cxnSpLocks noChangeShapeType="1"/>
              <a:stCxn id="18" idx="3"/>
              <a:endCxn id="19"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1" name="AutoShape 6"/>
            <p:cNvCxnSpPr>
              <a:cxnSpLocks noChangeShapeType="1"/>
              <a:stCxn id="17" idx="5"/>
              <a:endCxn id="19"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2" name="Oval 4"/>
            <p:cNvSpPr>
              <a:spLocks noChangeArrowheads="1"/>
            </p:cNvSpPr>
            <p:nvPr/>
          </p:nvSpPr>
          <p:spPr bwMode="auto">
            <a:xfrm>
              <a:off x="8483668" y="3352800"/>
              <a:ext cx="762000" cy="762000"/>
            </a:xfrm>
            <a:prstGeom prst="ellipse">
              <a:avLst/>
            </a:prstGeom>
            <a:solidFill>
              <a:schemeClr val="bg1"/>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3" name="AutoShape 6"/>
            <p:cNvCxnSpPr>
              <a:cxnSpLocks noChangeShapeType="1"/>
              <a:stCxn id="22" idx="5"/>
              <a:endCxn id="18"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2" idx="3"/>
              <a:endCxn id="17"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40" name="Group 39"/>
          <p:cNvGrpSpPr/>
          <p:nvPr/>
        </p:nvGrpSpPr>
        <p:grpSpPr>
          <a:xfrm>
            <a:off x="10134600" y="1524000"/>
            <a:ext cx="1652499" cy="1447799"/>
            <a:chOff x="7416868" y="3352800"/>
            <a:chExt cx="2870132" cy="2514600"/>
          </a:xfrm>
        </p:grpSpPr>
        <p:sp>
          <p:nvSpPr>
            <p:cNvPr id="41"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42"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43"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44" name="AutoShape 6"/>
            <p:cNvCxnSpPr>
              <a:cxnSpLocks noChangeShapeType="1"/>
              <a:stCxn id="42" idx="3"/>
              <a:endCxn id="43"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5" name="AutoShape 6"/>
            <p:cNvCxnSpPr>
              <a:cxnSpLocks noChangeShapeType="1"/>
              <a:stCxn id="41" idx="5"/>
              <a:endCxn id="43"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46"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47" name="AutoShape 6"/>
            <p:cNvCxnSpPr>
              <a:cxnSpLocks noChangeShapeType="1"/>
              <a:stCxn id="46" idx="5"/>
              <a:endCxn id="42"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8" name="AutoShape 6"/>
            <p:cNvCxnSpPr>
              <a:cxnSpLocks noChangeShapeType="1"/>
              <a:stCxn id="46" idx="3"/>
              <a:endCxn id="41"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50" name="Group 49"/>
          <p:cNvGrpSpPr/>
          <p:nvPr/>
        </p:nvGrpSpPr>
        <p:grpSpPr>
          <a:xfrm>
            <a:off x="304800" y="4343400"/>
            <a:ext cx="1142999" cy="1001412"/>
            <a:chOff x="7416868" y="3352800"/>
            <a:chExt cx="2870132" cy="2514600"/>
          </a:xfrm>
        </p:grpSpPr>
        <p:sp>
          <p:nvSpPr>
            <p:cNvPr id="51" name="Oval 4"/>
            <p:cNvSpPr>
              <a:spLocks noChangeArrowheads="1"/>
            </p:cNvSpPr>
            <p:nvPr/>
          </p:nvSpPr>
          <p:spPr bwMode="auto">
            <a:xfrm>
              <a:off x="7416868" y="42672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52"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53"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54" name="AutoShape 6"/>
            <p:cNvCxnSpPr>
              <a:cxnSpLocks noChangeShapeType="1"/>
              <a:stCxn id="52" idx="3"/>
              <a:endCxn id="53"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55" name="AutoShape 6"/>
            <p:cNvCxnSpPr>
              <a:cxnSpLocks noChangeShapeType="1"/>
              <a:stCxn id="51" idx="5"/>
              <a:endCxn id="53"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56"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57" name="AutoShape 6"/>
            <p:cNvCxnSpPr>
              <a:cxnSpLocks noChangeShapeType="1"/>
              <a:stCxn id="56" idx="5"/>
              <a:endCxn id="52"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58" name="AutoShape 6"/>
            <p:cNvCxnSpPr>
              <a:cxnSpLocks noChangeShapeType="1"/>
              <a:stCxn id="56" idx="3"/>
              <a:endCxn id="51"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59" name="Group 58"/>
          <p:cNvGrpSpPr/>
          <p:nvPr/>
        </p:nvGrpSpPr>
        <p:grpSpPr>
          <a:xfrm>
            <a:off x="2286001" y="4343400"/>
            <a:ext cx="1142999" cy="1001412"/>
            <a:chOff x="7416868" y="3352800"/>
            <a:chExt cx="2870132" cy="2514600"/>
          </a:xfrm>
        </p:grpSpPr>
        <p:sp>
          <p:nvSpPr>
            <p:cNvPr id="6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6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62"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63" name="AutoShape 6"/>
            <p:cNvCxnSpPr>
              <a:cxnSpLocks noChangeShapeType="1"/>
              <a:stCxn id="61" idx="3"/>
              <a:endCxn id="62"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 name="AutoShape 6"/>
            <p:cNvCxnSpPr>
              <a:cxnSpLocks noChangeShapeType="1"/>
              <a:stCxn id="60" idx="5"/>
              <a:endCxn id="62"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66" name="AutoShape 6"/>
            <p:cNvCxnSpPr>
              <a:cxnSpLocks noChangeShapeType="1"/>
              <a:stCxn id="65" idx="5"/>
              <a:endCxn id="61"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7" name="AutoShape 6"/>
            <p:cNvCxnSpPr>
              <a:cxnSpLocks noChangeShapeType="1"/>
              <a:stCxn id="65" idx="3"/>
              <a:endCxn id="60"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cxnSp>
        <p:nvCxnSpPr>
          <p:cNvPr id="67595" name="Straight Arrow Connector 67594"/>
          <p:cNvCxnSpPr/>
          <p:nvPr/>
        </p:nvCxnSpPr>
        <p:spPr>
          <a:xfrm>
            <a:off x="16764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657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4191000" y="4343400"/>
            <a:ext cx="1142999" cy="1001412"/>
            <a:chOff x="7416868" y="3352800"/>
            <a:chExt cx="2870132" cy="2514600"/>
          </a:xfrm>
        </p:grpSpPr>
        <p:sp>
          <p:nvSpPr>
            <p:cNvPr id="75"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76"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77"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78" name="AutoShape 6"/>
            <p:cNvCxnSpPr>
              <a:cxnSpLocks noChangeShapeType="1"/>
              <a:stCxn id="76" idx="3"/>
              <a:endCxn id="77"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79" name="AutoShape 6"/>
            <p:cNvCxnSpPr>
              <a:cxnSpLocks noChangeShapeType="1"/>
              <a:stCxn id="75" idx="5"/>
              <a:endCxn id="77"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80" name="Oval 4"/>
            <p:cNvSpPr>
              <a:spLocks noChangeArrowheads="1"/>
            </p:cNvSpPr>
            <p:nvPr/>
          </p:nvSpPr>
          <p:spPr bwMode="auto">
            <a:xfrm>
              <a:off x="8483668" y="33528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81" name="AutoShape 6"/>
            <p:cNvCxnSpPr>
              <a:cxnSpLocks noChangeShapeType="1"/>
              <a:stCxn id="80" idx="5"/>
              <a:endCxn id="76"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82" name="AutoShape 6"/>
            <p:cNvCxnSpPr>
              <a:cxnSpLocks noChangeShapeType="1"/>
              <a:stCxn id="80" idx="3"/>
              <a:endCxn id="75"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83" name="Group 82"/>
          <p:cNvGrpSpPr/>
          <p:nvPr/>
        </p:nvGrpSpPr>
        <p:grpSpPr>
          <a:xfrm>
            <a:off x="6172201" y="4343400"/>
            <a:ext cx="1142999" cy="1001412"/>
            <a:chOff x="7416868" y="3352800"/>
            <a:chExt cx="2870132" cy="2514600"/>
          </a:xfrm>
        </p:grpSpPr>
        <p:sp>
          <p:nvSpPr>
            <p:cNvPr id="8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8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86"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87" name="AutoShape 6"/>
            <p:cNvCxnSpPr>
              <a:cxnSpLocks noChangeShapeType="1"/>
              <a:stCxn id="85" idx="3"/>
              <a:endCxn id="86"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88" name="AutoShape 6"/>
            <p:cNvCxnSpPr>
              <a:cxnSpLocks noChangeShapeType="1"/>
              <a:stCxn id="84" idx="5"/>
              <a:endCxn id="86"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8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90" name="AutoShape 6"/>
            <p:cNvCxnSpPr>
              <a:cxnSpLocks noChangeShapeType="1"/>
              <a:stCxn id="89" idx="5"/>
              <a:endCxn id="85"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91" name="AutoShape 6"/>
            <p:cNvCxnSpPr>
              <a:cxnSpLocks noChangeShapeType="1"/>
              <a:stCxn id="89" idx="3"/>
              <a:endCxn id="84"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cxnSp>
        <p:nvCxnSpPr>
          <p:cNvPr id="92" name="Straight Arrow Connector 91"/>
          <p:cNvCxnSpPr/>
          <p:nvPr/>
        </p:nvCxnSpPr>
        <p:spPr>
          <a:xfrm>
            <a:off x="5562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75438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8001000" y="4343400"/>
            <a:ext cx="1142999" cy="1001412"/>
            <a:chOff x="7416868" y="3352800"/>
            <a:chExt cx="2870132" cy="2514600"/>
          </a:xfrm>
        </p:grpSpPr>
        <p:sp>
          <p:nvSpPr>
            <p:cNvPr id="95"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96"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97" name="Oval 4"/>
            <p:cNvSpPr>
              <a:spLocks noChangeArrowheads="1"/>
            </p:cNvSpPr>
            <p:nvPr/>
          </p:nvSpPr>
          <p:spPr bwMode="auto">
            <a:xfrm>
              <a:off x="8483668" y="51054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98" name="AutoShape 6"/>
            <p:cNvCxnSpPr>
              <a:cxnSpLocks noChangeShapeType="1"/>
              <a:stCxn id="96" idx="3"/>
              <a:endCxn id="97"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99" name="AutoShape 6"/>
            <p:cNvCxnSpPr>
              <a:cxnSpLocks noChangeShapeType="1"/>
              <a:stCxn id="95" idx="5"/>
              <a:endCxn id="97"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0"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101" name="AutoShape 6"/>
            <p:cNvCxnSpPr>
              <a:cxnSpLocks noChangeShapeType="1"/>
              <a:stCxn id="100" idx="5"/>
              <a:endCxn id="96"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2" name="AutoShape 6"/>
            <p:cNvCxnSpPr>
              <a:cxnSpLocks noChangeShapeType="1"/>
              <a:stCxn id="100" idx="3"/>
              <a:endCxn id="95"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103" name="Group 102"/>
          <p:cNvGrpSpPr/>
          <p:nvPr/>
        </p:nvGrpSpPr>
        <p:grpSpPr>
          <a:xfrm>
            <a:off x="9982201" y="4343400"/>
            <a:ext cx="1142999" cy="1001412"/>
            <a:chOff x="7416868" y="3352800"/>
            <a:chExt cx="2870132" cy="2514600"/>
          </a:xfrm>
        </p:grpSpPr>
        <p:sp>
          <p:nvSpPr>
            <p:cNvPr id="10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10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106"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107" name="AutoShape 6"/>
            <p:cNvCxnSpPr>
              <a:cxnSpLocks noChangeShapeType="1"/>
              <a:stCxn id="105" idx="3"/>
              <a:endCxn id="106"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8" name="AutoShape 6"/>
            <p:cNvCxnSpPr>
              <a:cxnSpLocks noChangeShapeType="1"/>
              <a:stCxn id="104" idx="5"/>
              <a:endCxn id="106"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110" name="AutoShape 6"/>
            <p:cNvCxnSpPr>
              <a:cxnSpLocks noChangeShapeType="1"/>
              <a:stCxn id="109" idx="5"/>
              <a:endCxn id="105"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11" name="AutoShape 6"/>
            <p:cNvCxnSpPr>
              <a:cxnSpLocks noChangeShapeType="1"/>
              <a:stCxn id="109" idx="3"/>
              <a:endCxn id="104"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cxnSp>
        <p:nvCxnSpPr>
          <p:cNvPr id="112" name="Straight Arrow Connector 111"/>
          <p:cNvCxnSpPr/>
          <p:nvPr/>
        </p:nvCxnSpPr>
        <p:spPr>
          <a:xfrm>
            <a:off x="9372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1430000" y="4871892"/>
            <a:ext cx="304800" cy="0"/>
          </a:xfrm>
          <a:prstGeom prst="straightConnector1">
            <a:avLst/>
          </a:prstGeom>
          <a:ln w="28575">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67598" name="Picture 67597" descr="TP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1000" y="5486400"/>
            <a:ext cx="3454400" cy="279400"/>
          </a:xfrm>
          <a:prstGeom prst="rect">
            <a:avLst/>
          </a:prstGeom>
        </p:spPr>
      </p:pic>
      <p:pic>
        <p:nvPicPr>
          <p:cNvPr id="67600" name="Picture 67599" descr="TP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4254500" y="5486400"/>
            <a:ext cx="3479800" cy="279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7601" name="Picture 67600" descr="TP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77200" y="5486400"/>
            <a:ext cx="3479800" cy="279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14" name="Line 28"/>
          <p:cNvSpPr>
            <a:spLocks noChangeShapeType="1"/>
          </p:cNvSpPr>
          <p:nvPr/>
        </p:nvSpPr>
        <p:spPr bwMode="auto">
          <a:xfrm flipV="1">
            <a:off x="4718971" y="2089984"/>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5" name="Line 28"/>
          <p:cNvSpPr>
            <a:spLocks noChangeShapeType="1"/>
          </p:cNvSpPr>
          <p:nvPr/>
        </p:nvSpPr>
        <p:spPr bwMode="auto">
          <a:xfrm flipV="1">
            <a:off x="4821911" y="2241979"/>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6" name="Line 28"/>
          <p:cNvSpPr>
            <a:spLocks noChangeShapeType="1"/>
          </p:cNvSpPr>
          <p:nvPr/>
        </p:nvSpPr>
        <p:spPr bwMode="auto">
          <a:xfrm flipV="1">
            <a:off x="11372590" y="2083151"/>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7" name="Line 28"/>
          <p:cNvSpPr>
            <a:spLocks noChangeShapeType="1"/>
          </p:cNvSpPr>
          <p:nvPr/>
        </p:nvSpPr>
        <p:spPr bwMode="auto">
          <a:xfrm flipV="1">
            <a:off x="11475530" y="2235146"/>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8" name="Line 28"/>
          <p:cNvSpPr>
            <a:spLocks noChangeShapeType="1"/>
          </p:cNvSpPr>
          <p:nvPr/>
        </p:nvSpPr>
        <p:spPr bwMode="auto">
          <a:xfrm flipV="1">
            <a:off x="3128573" y="4707550"/>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9" name="Line 28"/>
          <p:cNvSpPr>
            <a:spLocks noChangeShapeType="1"/>
          </p:cNvSpPr>
          <p:nvPr/>
        </p:nvSpPr>
        <p:spPr bwMode="auto">
          <a:xfrm flipV="1">
            <a:off x="3200343" y="4836479"/>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0" name="Line 28"/>
          <p:cNvSpPr>
            <a:spLocks noChangeShapeType="1"/>
          </p:cNvSpPr>
          <p:nvPr/>
        </p:nvSpPr>
        <p:spPr bwMode="auto">
          <a:xfrm flipV="1">
            <a:off x="1170320" y="4714968"/>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1" name="Line 28"/>
          <p:cNvSpPr>
            <a:spLocks noChangeShapeType="1"/>
          </p:cNvSpPr>
          <p:nvPr/>
        </p:nvSpPr>
        <p:spPr bwMode="auto">
          <a:xfrm flipV="1">
            <a:off x="1242090" y="4843897"/>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2" name="Line 28"/>
          <p:cNvSpPr>
            <a:spLocks noChangeShapeType="1"/>
          </p:cNvSpPr>
          <p:nvPr/>
        </p:nvSpPr>
        <p:spPr bwMode="auto">
          <a:xfrm flipV="1">
            <a:off x="5048935" y="4724400"/>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3" name="Line 28"/>
          <p:cNvSpPr>
            <a:spLocks noChangeShapeType="1"/>
          </p:cNvSpPr>
          <p:nvPr/>
        </p:nvSpPr>
        <p:spPr bwMode="auto">
          <a:xfrm flipV="1">
            <a:off x="5120705" y="4853329"/>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4" name="Line 28"/>
          <p:cNvSpPr>
            <a:spLocks noChangeShapeType="1"/>
          </p:cNvSpPr>
          <p:nvPr/>
        </p:nvSpPr>
        <p:spPr bwMode="auto">
          <a:xfrm flipV="1">
            <a:off x="7028557" y="4714968"/>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5" name="Line 28"/>
          <p:cNvSpPr>
            <a:spLocks noChangeShapeType="1"/>
          </p:cNvSpPr>
          <p:nvPr/>
        </p:nvSpPr>
        <p:spPr bwMode="auto">
          <a:xfrm flipV="1">
            <a:off x="7100327" y="4843897"/>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6" name="Line 28"/>
          <p:cNvSpPr>
            <a:spLocks noChangeShapeType="1"/>
          </p:cNvSpPr>
          <p:nvPr/>
        </p:nvSpPr>
        <p:spPr bwMode="auto">
          <a:xfrm flipV="1">
            <a:off x="8858963" y="4715888"/>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7" name="Line 28"/>
          <p:cNvSpPr>
            <a:spLocks noChangeShapeType="1"/>
          </p:cNvSpPr>
          <p:nvPr/>
        </p:nvSpPr>
        <p:spPr bwMode="auto">
          <a:xfrm flipV="1">
            <a:off x="8930733" y="4844817"/>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8" name="Line 28"/>
          <p:cNvSpPr>
            <a:spLocks noChangeShapeType="1"/>
          </p:cNvSpPr>
          <p:nvPr/>
        </p:nvSpPr>
        <p:spPr bwMode="auto">
          <a:xfrm flipV="1">
            <a:off x="10837303" y="4722877"/>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9" name="Line 28"/>
          <p:cNvSpPr>
            <a:spLocks noChangeShapeType="1"/>
          </p:cNvSpPr>
          <p:nvPr/>
        </p:nvSpPr>
        <p:spPr bwMode="auto">
          <a:xfrm flipV="1">
            <a:off x="10909073" y="4851806"/>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58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58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586">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5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5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60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1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760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1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397001"/>
            <a:ext cx="8253219" cy="4729164"/>
          </a:xfrm>
        </p:spPr>
        <p:txBody>
          <a:bodyPr/>
          <a:lstStyle/>
          <a:p>
            <a:r>
              <a:rPr lang="en-US" dirty="0"/>
              <a:t>Keep only the last sample from each iteration:</a:t>
            </a:r>
          </a:p>
          <a:p>
            <a:endParaRPr lang="en-US" dirty="0"/>
          </a:p>
          <a:p>
            <a:pPr marL="514350" indent="-514350">
              <a:buFont typeface="+mj-lt"/>
              <a:buAutoNum type="arabicPeriod"/>
            </a:pPr>
            <a:r>
              <a:rPr lang="en-US" dirty="0"/>
              <a:t> </a:t>
            </a:r>
          </a:p>
          <a:p>
            <a:pPr marL="1771588" lvl="3" indent="-514350">
              <a:buFont typeface="+mj-lt"/>
              <a:buAutoNum type="arabicPeriod"/>
            </a:pPr>
            <a:endParaRPr lang="en-US" dirty="0"/>
          </a:p>
          <a:p>
            <a:pPr marL="1771588" lvl="3" indent="-514350">
              <a:buFont typeface="+mj-lt"/>
              <a:buAutoNum type="arabicPeriod"/>
            </a:pPr>
            <a:endParaRPr lang="en-US" dirty="0"/>
          </a:p>
          <a:p>
            <a:pPr marL="514350" indent="-514350">
              <a:buFont typeface="+mj-lt"/>
              <a:buAutoNum type="arabicPeriod"/>
            </a:pPr>
            <a:r>
              <a:rPr lang="en-US" dirty="0"/>
              <a:t> </a:t>
            </a:r>
          </a:p>
          <a:p>
            <a:pPr marL="2228766" lvl="4" indent="-514350">
              <a:buFont typeface="+mj-lt"/>
              <a:buAutoNum type="arabicPeriod"/>
            </a:pPr>
            <a:endParaRPr lang="en-US" dirty="0"/>
          </a:p>
          <a:p>
            <a:pPr marL="2228766" lvl="4" indent="-514350">
              <a:buFont typeface="+mj-lt"/>
              <a:buAutoNum type="arabicPeriod"/>
            </a:pPr>
            <a:endParaRPr lang="en-US" dirty="0"/>
          </a:p>
          <a:p>
            <a:pPr marL="514350" indent="-514350">
              <a:buFont typeface="+mj-lt"/>
              <a:buAutoNum type="arabicPeriod"/>
            </a:pPr>
            <a:r>
              <a:rPr lang="en-US" dirty="0"/>
              <a:t> </a:t>
            </a:r>
          </a:p>
        </p:txBody>
      </p:sp>
      <p:sp>
        <p:nvSpPr>
          <p:cNvPr id="67585" name="Title 1"/>
          <p:cNvSpPr>
            <a:spLocks noGrp="1"/>
          </p:cNvSpPr>
          <p:nvPr>
            <p:ph type="title"/>
          </p:nvPr>
        </p:nvSpPr>
        <p:spPr/>
        <p:txBody>
          <a:bodyPr/>
          <a:lstStyle/>
          <a:p>
            <a:r>
              <a:rPr lang="en-US" dirty="0">
                <a:ea typeface="ＭＳ Ｐゴシック" pitchFamily="34" charset="-128"/>
              </a:rPr>
              <a:t>Gibbs Sampling Example: P( S | +r)</a:t>
            </a:r>
          </a:p>
        </p:txBody>
      </p:sp>
      <p:cxnSp>
        <p:nvCxnSpPr>
          <p:cNvPr id="73" name="Straight Arrow Connector 72"/>
          <p:cNvCxnSpPr/>
          <p:nvPr/>
        </p:nvCxnSpPr>
        <p:spPr>
          <a:xfrm>
            <a:off x="2819399" y="2878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754910" y="2863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8534399" y="2878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6635647" y="2863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457638" y="2385407"/>
            <a:ext cx="1145847" cy="1001412"/>
            <a:chOff x="1457638" y="2351388"/>
            <a:chExt cx="1145847" cy="1001412"/>
          </a:xfrm>
        </p:grpSpPr>
        <p:grpSp>
          <p:nvGrpSpPr>
            <p:cNvPr id="231" name="Group 230"/>
            <p:cNvGrpSpPr/>
            <p:nvPr/>
          </p:nvGrpSpPr>
          <p:grpSpPr>
            <a:xfrm>
              <a:off x="1457638" y="2351388"/>
              <a:ext cx="1142999" cy="1001412"/>
              <a:chOff x="7416868" y="3352800"/>
              <a:chExt cx="2870132" cy="2514600"/>
            </a:xfrm>
          </p:grpSpPr>
          <p:sp>
            <p:nvSpPr>
              <p:cNvPr id="232"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3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34" name="Oval 233"/>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3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3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7"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3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3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4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4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42" name="Group 241"/>
          <p:cNvGrpSpPr/>
          <p:nvPr/>
        </p:nvGrpSpPr>
        <p:grpSpPr>
          <a:xfrm>
            <a:off x="3304443" y="2386624"/>
            <a:ext cx="1145847" cy="1001412"/>
            <a:chOff x="1457638" y="2351388"/>
            <a:chExt cx="1145847" cy="1001412"/>
          </a:xfrm>
        </p:grpSpPr>
        <p:grpSp>
          <p:nvGrpSpPr>
            <p:cNvPr id="243" name="Group 242"/>
            <p:cNvGrpSpPr/>
            <p:nvPr/>
          </p:nvGrpSpPr>
          <p:grpSpPr>
            <a:xfrm>
              <a:off x="1457638" y="2351388"/>
              <a:ext cx="1142999" cy="1001412"/>
              <a:chOff x="7416868" y="3352800"/>
              <a:chExt cx="2870132" cy="2514600"/>
            </a:xfrm>
          </p:grpSpPr>
          <p:sp>
            <p:nvSpPr>
              <p:cNvPr id="246"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4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48" name="Oval 247"/>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49"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0"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1"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52"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3"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44"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45"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54" name="Group 253"/>
          <p:cNvGrpSpPr/>
          <p:nvPr/>
        </p:nvGrpSpPr>
        <p:grpSpPr>
          <a:xfrm>
            <a:off x="5274367" y="2386624"/>
            <a:ext cx="1145847" cy="1001412"/>
            <a:chOff x="1457638" y="2351388"/>
            <a:chExt cx="1145847" cy="1001412"/>
          </a:xfrm>
        </p:grpSpPr>
        <p:grpSp>
          <p:nvGrpSpPr>
            <p:cNvPr id="255" name="Group 254"/>
            <p:cNvGrpSpPr/>
            <p:nvPr/>
          </p:nvGrpSpPr>
          <p:grpSpPr>
            <a:xfrm>
              <a:off x="1457638" y="2351388"/>
              <a:ext cx="1142999" cy="1001412"/>
              <a:chOff x="7416868" y="3352800"/>
              <a:chExt cx="2870132" cy="2514600"/>
            </a:xfrm>
          </p:grpSpPr>
          <p:sp>
            <p:nvSpPr>
              <p:cNvPr id="258"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59"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60" name="Oval 259"/>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61"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2"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63"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64"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5"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56"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57"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66" name="Group 265"/>
          <p:cNvGrpSpPr/>
          <p:nvPr/>
        </p:nvGrpSpPr>
        <p:grpSpPr>
          <a:xfrm>
            <a:off x="7129534" y="2362541"/>
            <a:ext cx="1145847" cy="1001412"/>
            <a:chOff x="1457638" y="2351388"/>
            <a:chExt cx="1145847" cy="1001412"/>
          </a:xfrm>
        </p:grpSpPr>
        <p:grpSp>
          <p:nvGrpSpPr>
            <p:cNvPr id="267" name="Group 266"/>
            <p:cNvGrpSpPr/>
            <p:nvPr/>
          </p:nvGrpSpPr>
          <p:grpSpPr>
            <a:xfrm>
              <a:off x="1457638" y="2351388"/>
              <a:ext cx="1142999" cy="1001412"/>
              <a:chOff x="7416868" y="3352800"/>
              <a:chExt cx="2870132" cy="2514600"/>
            </a:xfrm>
          </p:grpSpPr>
          <p:sp>
            <p:nvSpPr>
              <p:cNvPr id="27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7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72" name="Oval 271"/>
              <p:cNvSpPr>
                <a:spLocks noChangeArrowheads="1"/>
              </p:cNvSpPr>
              <p:nvPr/>
            </p:nvSpPr>
            <p:spPr bwMode="auto">
              <a:xfrm>
                <a:off x="8483668" y="51054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73"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4"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75"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76"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7"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68"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69"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78" name="Group 277"/>
          <p:cNvGrpSpPr/>
          <p:nvPr/>
        </p:nvGrpSpPr>
        <p:grpSpPr>
          <a:xfrm>
            <a:off x="9040020" y="2362541"/>
            <a:ext cx="1145847" cy="1001412"/>
            <a:chOff x="1457638" y="2351388"/>
            <a:chExt cx="1145847" cy="1001412"/>
          </a:xfrm>
        </p:grpSpPr>
        <p:grpSp>
          <p:nvGrpSpPr>
            <p:cNvPr id="279" name="Group 278"/>
            <p:cNvGrpSpPr/>
            <p:nvPr/>
          </p:nvGrpSpPr>
          <p:grpSpPr>
            <a:xfrm>
              <a:off x="1457638" y="2351388"/>
              <a:ext cx="1142999" cy="1001412"/>
              <a:chOff x="7416868" y="3352800"/>
              <a:chExt cx="2870132" cy="2514600"/>
            </a:xfrm>
          </p:grpSpPr>
          <p:sp>
            <p:nvSpPr>
              <p:cNvPr id="282"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8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84" name="Oval 283"/>
              <p:cNvSpPr>
                <a:spLocks noChangeArrowheads="1"/>
              </p:cNvSpPr>
              <p:nvPr/>
            </p:nvSpPr>
            <p:spPr bwMode="auto">
              <a:xfrm>
                <a:off x="8483668" y="51054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8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7"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8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8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8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cxnSp>
        <p:nvCxnSpPr>
          <p:cNvPr id="290" name="Straight Arrow Connector 289"/>
          <p:cNvCxnSpPr/>
          <p:nvPr/>
        </p:nvCxnSpPr>
        <p:spPr>
          <a:xfrm>
            <a:off x="2819399" y="422577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1" name="Straight Arrow Connector 290"/>
          <p:cNvCxnSpPr/>
          <p:nvPr/>
        </p:nvCxnSpPr>
        <p:spPr>
          <a:xfrm>
            <a:off x="4754910" y="421053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p:nvPr/>
        </p:nvCxnSpPr>
        <p:spPr>
          <a:xfrm>
            <a:off x="8534399" y="422577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p:cNvCxnSpPr/>
          <p:nvPr/>
        </p:nvCxnSpPr>
        <p:spPr>
          <a:xfrm>
            <a:off x="6635647" y="421053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94" name="Group 293"/>
          <p:cNvGrpSpPr/>
          <p:nvPr/>
        </p:nvGrpSpPr>
        <p:grpSpPr>
          <a:xfrm>
            <a:off x="1457638" y="3732690"/>
            <a:ext cx="1145847" cy="1001412"/>
            <a:chOff x="1457638" y="2351388"/>
            <a:chExt cx="1145847" cy="1001412"/>
          </a:xfrm>
        </p:grpSpPr>
        <p:grpSp>
          <p:nvGrpSpPr>
            <p:cNvPr id="295" name="Group 294"/>
            <p:cNvGrpSpPr/>
            <p:nvPr/>
          </p:nvGrpSpPr>
          <p:grpSpPr>
            <a:xfrm>
              <a:off x="1457638" y="2351388"/>
              <a:ext cx="1142999" cy="1001412"/>
              <a:chOff x="7416868" y="3352800"/>
              <a:chExt cx="2870132" cy="2514600"/>
            </a:xfrm>
          </p:grpSpPr>
          <p:sp>
            <p:nvSpPr>
              <p:cNvPr id="298"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99"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00" name="Oval 299"/>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01"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2"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03"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04"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5"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96"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97"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06" name="Group 305"/>
          <p:cNvGrpSpPr/>
          <p:nvPr/>
        </p:nvGrpSpPr>
        <p:grpSpPr>
          <a:xfrm>
            <a:off x="3304443" y="3733907"/>
            <a:ext cx="1145847" cy="1001412"/>
            <a:chOff x="1457638" y="2351388"/>
            <a:chExt cx="1145847" cy="1001412"/>
          </a:xfrm>
        </p:grpSpPr>
        <p:grpSp>
          <p:nvGrpSpPr>
            <p:cNvPr id="307" name="Group 306"/>
            <p:cNvGrpSpPr/>
            <p:nvPr/>
          </p:nvGrpSpPr>
          <p:grpSpPr>
            <a:xfrm>
              <a:off x="1457638" y="2351388"/>
              <a:ext cx="1142999" cy="1001412"/>
              <a:chOff x="7416868" y="3352800"/>
              <a:chExt cx="2870132" cy="2514600"/>
            </a:xfrm>
          </p:grpSpPr>
          <p:sp>
            <p:nvSpPr>
              <p:cNvPr id="31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1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12" name="Oval 311"/>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13"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14"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1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16"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17"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08"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09"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18" name="Group 317"/>
          <p:cNvGrpSpPr/>
          <p:nvPr/>
        </p:nvGrpSpPr>
        <p:grpSpPr>
          <a:xfrm>
            <a:off x="5274367" y="3733907"/>
            <a:ext cx="1145847" cy="1001412"/>
            <a:chOff x="1457638" y="2351388"/>
            <a:chExt cx="1145847" cy="1001412"/>
          </a:xfrm>
        </p:grpSpPr>
        <p:grpSp>
          <p:nvGrpSpPr>
            <p:cNvPr id="319" name="Group 318"/>
            <p:cNvGrpSpPr/>
            <p:nvPr/>
          </p:nvGrpSpPr>
          <p:grpSpPr>
            <a:xfrm>
              <a:off x="1457638" y="2351388"/>
              <a:ext cx="1142999" cy="1001412"/>
              <a:chOff x="7416868" y="3352800"/>
              <a:chExt cx="2870132" cy="2514600"/>
            </a:xfrm>
          </p:grpSpPr>
          <p:sp>
            <p:nvSpPr>
              <p:cNvPr id="322"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2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24" name="Oval 323"/>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2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27"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2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2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2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30" name="Group 329"/>
          <p:cNvGrpSpPr/>
          <p:nvPr/>
        </p:nvGrpSpPr>
        <p:grpSpPr>
          <a:xfrm>
            <a:off x="7129534" y="3709824"/>
            <a:ext cx="1145847" cy="1001412"/>
            <a:chOff x="1457638" y="2351388"/>
            <a:chExt cx="1145847" cy="1001412"/>
          </a:xfrm>
        </p:grpSpPr>
        <p:grpSp>
          <p:nvGrpSpPr>
            <p:cNvPr id="331" name="Group 330"/>
            <p:cNvGrpSpPr/>
            <p:nvPr/>
          </p:nvGrpSpPr>
          <p:grpSpPr>
            <a:xfrm>
              <a:off x="1457638" y="2351388"/>
              <a:ext cx="1142999" cy="1001412"/>
              <a:chOff x="7416868" y="3352800"/>
              <a:chExt cx="2870132" cy="2514600"/>
            </a:xfrm>
          </p:grpSpPr>
          <p:sp>
            <p:nvSpPr>
              <p:cNvPr id="334"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3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36" name="Oval 335"/>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37"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38"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3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40"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41"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32"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33"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42" name="Group 341"/>
          <p:cNvGrpSpPr/>
          <p:nvPr/>
        </p:nvGrpSpPr>
        <p:grpSpPr>
          <a:xfrm>
            <a:off x="9040020" y="3709824"/>
            <a:ext cx="1145847" cy="1001412"/>
            <a:chOff x="1457638" y="2351388"/>
            <a:chExt cx="1145847" cy="1001412"/>
          </a:xfrm>
        </p:grpSpPr>
        <p:grpSp>
          <p:nvGrpSpPr>
            <p:cNvPr id="343" name="Group 342"/>
            <p:cNvGrpSpPr/>
            <p:nvPr/>
          </p:nvGrpSpPr>
          <p:grpSpPr>
            <a:xfrm>
              <a:off x="1457638" y="2351388"/>
              <a:ext cx="1142999" cy="1001412"/>
              <a:chOff x="7416868" y="3352800"/>
              <a:chExt cx="2870132" cy="2514600"/>
            </a:xfrm>
          </p:grpSpPr>
          <p:sp>
            <p:nvSpPr>
              <p:cNvPr id="346"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4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48" name="Oval 347"/>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49"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50"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51"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52"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53"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44"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45"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cxnSp>
        <p:nvCxnSpPr>
          <p:cNvPr id="354" name="Straight Arrow Connector 353"/>
          <p:cNvCxnSpPr/>
          <p:nvPr/>
        </p:nvCxnSpPr>
        <p:spPr>
          <a:xfrm>
            <a:off x="2816551" y="5545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5" name="Straight Arrow Connector 354"/>
          <p:cNvCxnSpPr/>
          <p:nvPr/>
        </p:nvCxnSpPr>
        <p:spPr>
          <a:xfrm>
            <a:off x="4752062" y="5530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6" name="Straight Arrow Connector 355"/>
          <p:cNvCxnSpPr/>
          <p:nvPr/>
        </p:nvCxnSpPr>
        <p:spPr>
          <a:xfrm>
            <a:off x="8531551" y="5545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p:cNvCxnSpPr/>
          <p:nvPr/>
        </p:nvCxnSpPr>
        <p:spPr>
          <a:xfrm>
            <a:off x="6632799" y="5530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58" name="Group 357"/>
          <p:cNvGrpSpPr/>
          <p:nvPr/>
        </p:nvGrpSpPr>
        <p:grpSpPr>
          <a:xfrm>
            <a:off x="1454790" y="5052407"/>
            <a:ext cx="1145847" cy="1001412"/>
            <a:chOff x="1457638" y="2351388"/>
            <a:chExt cx="1145847" cy="1001412"/>
          </a:xfrm>
        </p:grpSpPr>
        <p:grpSp>
          <p:nvGrpSpPr>
            <p:cNvPr id="359" name="Group 358"/>
            <p:cNvGrpSpPr/>
            <p:nvPr/>
          </p:nvGrpSpPr>
          <p:grpSpPr>
            <a:xfrm>
              <a:off x="1457638" y="2351388"/>
              <a:ext cx="1142999" cy="1001412"/>
              <a:chOff x="7416868" y="3352800"/>
              <a:chExt cx="2870132" cy="2514600"/>
            </a:xfrm>
          </p:grpSpPr>
          <p:sp>
            <p:nvSpPr>
              <p:cNvPr id="362"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6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64" name="Oval 363"/>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6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6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67"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6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6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6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6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70" name="Group 369"/>
          <p:cNvGrpSpPr/>
          <p:nvPr/>
        </p:nvGrpSpPr>
        <p:grpSpPr>
          <a:xfrm>
            <a:off x="3301595" y="5053624"/>
            <a:ext cx="1145847" cy="1001412"/>
            <a:chOff x="1457638" y="2351388"/>
            <a:chExt cx="1145847" cy="1001412"/>
          </a:xfrm>
        </p:grpSpPr>
        <p:grpSp>
          <p:nvGrpSpPr>
            <p:cNvPr id="371" name="Group 370"/>
            <p:cNvGrpSpPr/>
            <p:nvPr/>
          </p:nvGrpSpPr>
          <p:grpSpPr>
            <a:xfrm>
              <a:off x="1457638" y="2351388"/>
              <a:ext cx="1142999" cy="1001412"/>
              <a:chOff x="7416868" y="3352800"/>
              <a:chExt cx="2870132" cy="2514600"/>
            </a:xfrm>
          </p:grpSpPr>
          <p:sp>
            <p:nvSpPr>
              <p:cNvPr id="37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7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76" name="Oval 375"/>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77"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78"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79"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80"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81"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72"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73"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82" name="Group 381"/>
          <p:cNvGrpSpPr/>
          <p:nvPr/>
        </p:nvGrpSpPr>
        <p:grpSpPr>
          <a:xfrm>
            <a:off x="5271519" y="5053624"/>
            <a:ext cx="1145847" cy="1001412"/>
            <a:chOff x="1457638" y="2351388"/>
            <a:chExt cx="1145847" cy="1001412"/>
          </a:xfrm>
        </p:grpSpPr>
        <p:grpSp>
          <p:nvGrpSpPr>
            <p:cNvPr id="383" name="Group 382"/>
            <p:cNvGrpSpPr/>
            <p:nvPr/>
          </p:nvGrpSpPr>
          <p:grpSpPr>
            <a:xfrm>
              <a:off x="1457638" y="2351388"/>
              <a:ext cx="1142999" cy="1001412"/>
              <a:chOff x="7416868" y="3352800"/>
              <a:chExt cx="2870132" cy="2514600"/>
            </a:xfrm>
          </p:grpSpPr>
          <p:sp>
            <p:nvSpPr>
              <p:cNvPr id="386"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8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88" name="Oval 387"/>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89"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90"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91"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92"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93"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84"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85"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94" name="Group 393"/>
          <p:cNvGrpSpPr/>
          <p:nvPr/>
        </p:nvGrpSpPr>
        <p:grpSpPr>
          <a:xfrm>
            <a:off x="7126686" y="5029541"/>
            <a:ext cx="1145847" cy="1001412"/>
            <a:chOff x="1457638" y="2351388"/>
            <a:chExt cx="1145847" cy="1001412"/>
          </a:xfrm>
          <a:solidFill>
            <a:srgbClr val="FF0000"/>
          </a:solidFill>
        </p:grpSpPr>
        <p:grpSp>
          <p:nvGrpSpPr>
            <p:cNvPr id="395" name="Group 394"/>
            <p:cNvGrpSpPr/>
            <p:nvPr/>
          </p:nvGrpSpPr>
          <p:grpSpPr>
            <a:xfrm>
              <a:off x="1457638" y="2351388"/>
              <a:ext cx="1142999" cy="1001412"/>
              <a:chOff x="7416868" y="3352800"/>
              <a:chExt cx="2870132" cy="2514600"/>
            </a:xfrm>
            <a:grpFill/>
          </p:grpSpPr>
          <p:sp>
            <p:nvSpPr>
              <p:cNvPr id="398"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99"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400" name="Oval 399"/>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401" name="AutoShape 6"/>
              <p:cNvCxnSpPr>
                <a:cxnSpLocks noChangeShapeType="1"/>
              </p:cNvCxnSpPr>
              <p:nvPr/>
            </p:nvCxnSpPr>
            <p:spPr bwMode="auto">
              <a:xfrm flipH="1">
                <a:off x="9134076" y="4917608"/>
                <a:ext cx="502516" cy="2993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02" name="AutoShape 6"/>
              <p:cNvCxnSpPr>
                <a:cxnSpLocks noChangeShapeType="1"/>
              </p:cNvCxnSpPr>
              <p:nvPr/>
            </p:nvCxnSpPr>
            <p:spPr bwMode="auto">
              <a:xfrm>
                <a:off x="8067276" y="4917608"/>
                <a:ext cx="527984" cy="2993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403"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404" name="AutoShape 6"/>
              <p:cNvCxnSpPr>
                <a:cxnSpLocks noChangeShapeType="1"/>
              </p:cNvCxnSpPr>
              <p:nvPr/>
            </p:nvCxnSpPr>
            <p:spPr bwMode="auto">
              <a:xfrm>
                <a:off x="9134076" y="4003208"/>
                <a:ext cx="502516" cy="3755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05" name="AutoShape 6"/>
              <p:cNvCxnSpPr>
                <a:cxnSpLocks noChangeShapeType="1"/>
              </p:cNvCxnSpPr>
              <p:nvPr/>
            </p:nvCxnSpPr>
            <p:spPr bwMode="auto">
              <a:xfrm flipH="1">
                <a:off x="8067276" y="4003208"/>
                <a:ext cx="527984" cy="3755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96" name="Line 28"/>
            <p:cNvSpPr>
              <a:spLocks noChangeShapeType="1"/>
            </p:cNvSpPr>
            <p:nvPr/>
          </p:nvSpPr>
          <p:spPr bwMode="auto">
            <a:xfrm flipV="1">
              <a:off x="2318420" y="2724382"/>
              <a:ext cx="208865" cy="167303"/>
            </a:xfrm>
            <a:prstGeom prst="line">
              <a:avLst/>
            </a:prstGeom>
            <a:grp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97" name="Line 28"/>
            <p:cNvSpPr>
              <a:spLocks noChangeShapeType="1"/>
            </p:cNvSpPr>
            <p:nvPr/>
          </p:nvSpPr>
          <p:spPr bwMode="auto">
            <a:xfrm flipV="1">
              <a:off x="2390190" y="2853311"/>
              <a:ext cx="213295" cy="162648"/>
            </a:xfrm>
            <a:prstGeom prst="line">
              <a:avLst/>
            </a:prstGeom>
            <a:grp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406" name="Group 405"/>
          <p:cNvGrpSpPr/>
          <p:nvPr/>
        </p:nvGrpSpPr>
        <p:grpSpPr>
          <a:xfrm>
            <a:off x="9037172" y="5029541"/>
            <a:ext cx="1145847" cy="1001412"/>
            <a:chOff x="1457638" y="2351388"/>
            <a:chExt cx="1145847" cy="1001412"/>
          </a:xfrm>
        </p:grpSpPr>
        <p:grpSp>
          <p:nvGrpSpPr>
            <p:cNvPr id="407" name="Group 406"/>
            <p:cNvGrpSpPr/>
            <p:nvPr/>
          </p:nvGrpSpPr>
          <p:grpSpPr>
            <a:xfrm>
              <a:off x="1457638" y="2351388"/>
              <a:ext cx="1142999" cy="1001412"/>
              <a:chOff x="7416868" y="3352800"/>
              <a:chExt cx="2870132" cy="2514600"/>
            </a:xfrm>
          </p:grpSpPr>
          <p:sp>
            <p:nvSpPr>
              <p:cNvPr id="410"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41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412" name="Oval 411"/>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413"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14"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41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416"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17"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408"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409"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sp>
        <p:nvSpPr>
          <p:cNvPr id="5" name="Rounded Rectangle 4"/>
          <p:cNvSpPr/>
          <p:nvPr/>
        </p:nvSpPr>
        <p:spPr>
          <a:xfrm>
            <a:off x="1146864" y="2286340"/>
            <a:ext cx="7741772" cy="1208225"/>
          </a:xfrm>
          <a:prstGeom prst="roundRect">
            <a:avLst/>
          </a:prstGeom>
          <a:solidFill>
            <a:schemeClr val="bg1">
              <a:lumMod val="85000"/>
              <a:alpha val="8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ounded Rectangle 417"/>
          <p:cNvSpPr/>
          <p:nvPr/>
        </p:nvSpPr>
        <p:spPr>
          <a:xfrm>
            <a:off x="1143000" y="3617829"/>
            <a:ext cx="7741772" cy="1208225"/>
          </a:xfrm>
          <a:prstGeom prst="roundRect">
            <a:avLst/>
          </a:prstGeom>
          <a:solidFill>
            <a:schemeClr val="bg1">
              <a:lumMod val="85000"/>
              <a:alpha val="8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ounded Rectangle 418"/>
          <p:cNvSpPr/>
          <p:nvPr/>
        </p:nvSpPr>
        <p:spPr>
          <a:xfrm>
            <a:off x="1146864" y="4963975"/>
            <a:ext cx="7741772" cy="1208225"/>
          </a:xfrm>
          <a:prstGeom prst="roundRect">
            <a:avLst/>
          </a:prstGeom>
          <a:solidFill>
            <a:schemeClr val="bg1">
              <a:lumMod val="85000"/>
              <a:alpha val="8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31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8" grpId="0" animBg="1"/>
      <p:bldP spid="4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dirty="0">
                <a:ea typeface="ＭＳ Ｐゴシック" pitchFamily="34" charset="-128"/>
              </a:rPr>
              <a:t>Efficient Resampling of One Variable</a:t>
            </a:r>
          </a:p>
        </p:txBody>
      </p:sp>
      <p:sp>
        <p:nvSpPr>
          <p:cNvPr id="69634" name="Content Placeholder 2"/>
          <p:cNvSpPr>
            <a:spLocks noGrp="1"/>
          </p:cNvSpPr>
          <p:nvPr>
            <p:ph idx="1"/>
          </p:nvPr>
        </p:nvSpPr>
        <p:spPr/>
        <p:txBody>
          <a:bodyPr/>
          <a:lstStyle/>
          <a:p>
            <a:r>
              <a:rPr lang="en-US" sz="2400" dirty="0">
                <a:ea typeface="ＭＳ Ｐゴシック" pitchFamily="34" charset="-128"/>
              </a:rPr>
              <a:t> Sample from P(S | +c, +r, -w)	</a:t>
            </a: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sz="2400" dirty="0">
                <a:ea typeface="ＭＳ Ｐゴシック" pitchFamily="34" charset="-128"/>
              </a:rPr>
              <a:t>Many things cancel out – only CPTs with S remain!</a:t>
            </a:r>
          </a:p>
          <a:p>
            <a:r>
              <a:rPr lang="en-US" sz="2400" dirty="0">
                <a:ea typeface="ＭＳ Ｐゴシック" pitchFamily="34" charset="-128"/>
              </a:rPr>
              <a:t>More generally: only CPTs that have resampled variable need to be considered, and joined together</a:t>
            </a:r>
          </a:p>
        </p:txBody>
      </p:sp>
      <p:grpSp>
        <p:nvGrpSpPr>
          <p:cNvPr id="5" name="Group 4"/>
          <p:cNvGrpSpPr/>
          <p:nvPr/>
        </p:nvGrpSpPr>
        <p:grpSpPr>
          <a:xfrm>
            <a:off x="9448800" y="1371600"/>
            <a:ext cx="1752600" cy="1535500"/>
            <a:chOff x="7416868" y="3352800"/>
            <a:chExt cx="2870132" cy="2514600"/>
          </a:xfrm>
        </p:grpSpPr>
        <p:sp>
          <p:nvSpPr>
            <p:cNvPr id="6" name="Oval 4"/>
            <p:cNvSpPr>
              <a:spLocks noChangeArrowheads="1"/>
            </p:cNvSpPr>
            <p:nvPr/>
          </p:nvSpPr>
          <p:spPr bwMode="auto">
            <a:xfrm>
              <a:off x="7416868" y="42672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8"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9" name="AutoShape 6"/>
            <p:cNvCxnSpPr>
              <a:cxnSpLocks noChangeShapeType="1"/>
              <a:stCxn id="7" idx="3"/>
              <a:endCxn id="8"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 name="AutoShape 6"/>
            <p:cNvCxnSpPr>
              <a:cxnSpLocks noChangeShapeType="1"/>
              <a:stCxn id="6" idx="5"/>
              <a:endCxn id="8"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12" name="AutoShape 6"/>
            <p:cNvCxnSpPr>
              <a:cxnSpLocks noChangeShapeType="1"/>
              <a:stCxn id="11" idx="5"/>
              <a:endCxn id="7"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3" name="AutoShape 6"/>
            <p:cNvCxnSpPr>
              <a:cxnSpLocks noChangeShapeType="1"/>
              <a:stCxn id="11" idx="3"/>
              <a:endCxn id="6"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pic>
        <p:nvPicPr>
          <p:cNvPr id="3" name="Picture 2"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3999" y="1981200"/>
            <a:ext cx="6644789"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4">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ea typeface="ＭＳ Ｐゴシック" pitchFamily="34" charset="-128"/>
              </a:rPr>
              <a:t>Gibbs Sampling</a:t>
            </a:r>
          </a:p>
        </p:txBody>
      </p:sp>
      <p:sp>
        <p:nvSpPr>
          <p:cNvPr id="54274" name="Content Placeholder 2"/>
          <p:cNvSpPr>
            <a:spLocks noGrp="1"/>
          </p:cNvSpPr>
          <p:nvPr>
            <p:ph idx="1"/>
          </p:nvPr>
        </p:nvSpPr>
        <p:spPr>
          <a:xfrm>
            <a:off x="685800" y="1127760"/>
            <a:ext cx="10972800" cy="4724400"/>
          </a:xfrm>
        </p:spPr>
        <p:txBody>
          <a:bodyPr/>
          <a:lstStyle/>
          <a:p>
            <a:r>
              <a:rPr lang="en-US" sz="2400" i="1" dirty="0">
                <a:ea typeface="ＭＳ Ｐゴシック" pitchFamily="34" charset="-128"/>
              </a:rPr>
              <a:t>Procedure: </a:t>
            </a:r>
            <a:r>
              <a:rPr lang="en-US" sz="2400" dirty="0">
                <a:ea typeface="ＭＳ Ｐゴシック" pitchFamily="34" charset="-128"/>
              </a:rPr>
              <a:t>keep track of a full instantiation x</a:t>
            </a:r>
            <a:r>
              <a:rPr lang="en-US" sz="2400" baseline="-25000" dirty="0">
                <a:ea typeface="ＭＳ Ｐゴシック" pitchFamily="34" charset="-128"/>
              </a:rPr>
              <a:t>1</a:t>
            </a:r>
            <a:r>
              <a:rPr lang="en-US" sz="2400" dirty="0">
                <a:ea typeface="ＭＳ Ｐゴシック" pitchFamily="34" charset="-128"/>
              </a:rPr>
              <a:t>, x</a:t>
            </a:r>
            <a:r>
              <a:rPr lang="en-US" sz="2400" baseline="-25000" dirty="0">
                <a:ea typeface="ＭＳ Ｐゴシック" pitchFamily="34" charset="-128"/>
              </a:rPr>
              <a:t>2</a:t>
            </a:r>
            <a:r>
              <a:rPr lang="en-US" sz="2400" dirty="0">
                <a:ea typeface="ＭＳ Ｐゴシック" pitchFamily="34" charset="-128"/>
              </a:rPr>
              <a:t>, …, </a:t>
            </a:r>
            <a:r>
              <a:rPr lang="en-US" sz="2400" dirty="0" err="1">
                <a:ea typeface="ＭＳ Ｐゴシック" pitchFamily="34" charset="-128"/>
              </a:rPr>
              <a:t>x</a:t>
            </a:r>
            <a:r>
              <a:rPr lang="en-US" sz="2400" baseline="-25000" dirty="0" err="1">
                <a:ea typeface="ＭＳ Ｐゴシック" pitchFamily="34" charset="-128"/>
              </a:rPr>
              <a:t>n</a:t>
            </a:r>
            <a:r>
              <a:rPr lang="en-US" sz="2400" dirty="0">
                <a:ea typeface="ＭＳ Ｐゴシック" pitchFamily="34" charset="-128"/>
              </a:rPr>
              <a:t>.</a:t>
            </a:r>
          </a:p>
          <a:p>
            <a:pPr marL="457200" indent="-457200">
              <a:buFont typeface="+mj-lt"/>
              <a:buAutoNum type="arabicPeriod"/>
            </a:pPr>
            <a:r>
              <a:rPr lang="en-US" sz="2400" dirty="0">
                <a:solidFill>
                  <a:schemeClr val="tx1"/>
                </a:solidFill>
                <a:ea typeface="ＭＳ Ｐゴシック" pitchFamily="34" charset="-128"/>
              </a:rPr>
              <a:t>Start with an arbitrary instantiation consistent with the evidence.</a:t>
            </a:r>
          </a:p>
          <a:p>
            <a:pPr marL="457200" indent="-457200">
              <a:buFont typeface="+mj-lt"/>
              <a:buAutoNum type="arabicPeriod"/>
            </a:pPr>
            <a:r>
              <a:rPr lang="en-US" sz="2400" dirty="0">
                <a:solidFill>
                  <a:schemeClr val="tx1"/>
                </a:solidFill>
                <a:ea typeface="ＭＳ Ｐゴシック" pitchFamily="34" charset="-128"/>
              </a:rPr>
              <a:t>Sample one variable at a time, conditioned on all the rest, but keep evidence fixed.</a:t>
            </a:r>
          </a:p>
          <a:p>
            <a:pPr marL="457200" indent="-457200">
              <a:buFont typeface="+mj-lt"/>
              <a:buAutoNum type="arabicPeriod"/>
            </a:pPr>
            <a:r>
              <a:rPr lang="en-US" sz="2400" dirty="0">
                <a:solidFill>
                  <a:schemeClr val="tx1"/>
                </a:solidFill>
                <a:ea typeface="ＭＳ Ｐゴシック" pitchFamily="34" charset="-128"/>
              </a:rPr>
              <a:t>Keep repeating this for a long time.</a:t>
            </a:r>
          </a:p>
          <a:p>
            <a:pPr lvl="3"/>
            <a:endParaRPr lang="en-US" sz="900" i="1" dirty="0">
              <a:ea typeface="ＭＳ Ｐゴシック" pitchFamily="34" charset="-128"/>
            </a:endParaRPr>
          </a:p>
          <a:p>
            <a:r>
              <a:rPr lang="en-US" sz="2400" i="1" dirty="0">
                <a:ea typeface="ＭＳ Ｐゴシック" pitchFamily="34" charset="-128"/>
              </a:rPr>
              <a:t>Property: </a:t>
            </a:r>
            <a:r>
              <a:rPr lang="en-US" sz="2400" dirty="0">
                <a:ea typeface="ＭＳ Ｐゴシック" pitchFamily="34" charset="-128"/>
              </a:rPr>
              <a:t>in the limit of repeating this infinitely many times the resulting sample is coming from the correct distribution</a:t>
            </a:r>
          </a:p>
          <a:p>
            <a:pPr lvl="3"/>
            <a:endParaRPr lang="en-US" sz="900" i="1" dirty="0">
              <a:ea typeface="ＭＳ Ｐゴシック" pitchFamily="34" charset="-128"/>
            </a:endParaRPr>
          </a:p>
          <a:p>
            <a:r>
              <a:rPr lang="en-US" sz="2400" i="1" dirty="0">
                <a:ea typeface="ＭＳ Ｐゴシック" pitchFamily="34" charset="-128"/>
              </a:rPr>
              <a:t>Rationale</a:t>
            </a:r>
            <a:r>
              <a:rPr lang="en-US" sz="2400" dirty="0">
                <a:ea typeface="ＭＳ Ｐゴシック" pitchFamily="34" charset="-128"/>
              </a:rPr>
              <a:t>: both upstream and downstream variables condition on evidence.</a:t>
            </a:r>
          </a:p>
          <a:p>
            <a:pPr marL="1371531" lvl="3" indent="0">
              <a:buNone/>
            </a:pPr>
            <a:r>
              <a:rPr lang="en-US" sz="900" dirty="0">
                <a:ea typeface="ＭＳ Ｐゴシック" pitchFamily="34" charset="-128"/>
              </a:rPr>
              <a:t> </a:t>
            </a:r>
          </a:p>
          <a:p>
            <a:r>
              <a:rPr lang="en-US" sz="2400" dirty="0">
                <a:ea typeface="ＭＳ Ｐゴシック" pitchFamily="34" charset="-128"/>
              </a:rPr>
              <a:t>In contrast: likelihood weighting only conditions on upstream evidence, and hence weights obtained in likelihood weighting can sometimes be very small.  Sum of weights over all samples is indicative of how many </a:t>
            </a:r>
            <a:r>
              <a:rPr lang="en-US" altLang="en-US" sz="2400" dirty="0">
                <a:ea typeface="ＭＳ Ｐゴシック" pitchFamily="34" charset="-128"/>
              </a:rPr>
              <a:t>“</a:t>
            </a:r>
            <a:r>
              <a:rPr lang="en-US" sz="2400" dirty="0">
                <a:ea typeface="ＭＳ Ｐゴシック" pitchFamily="34" charset="-128"/>
              </a:rPr>
              <a:t>effective</a:t>
            </a:r>
            <a:r>
              <a:rPr lang="en-US" altLang="en-US" sz="2400" dirty="0">
                <a:ea typeface="ＭＳ Ｐゴシック" pitchFamily="34" charset="-128"/>
              </a:rPr>
              <a:t>”</a:t>
            </a:r>
            <a:r>
              <a:rPr lang="en-US" sz="2400" dirty="0">
                <a:ea typeface="ＭＳ Ｐゴシック" pitchFamily="34" charset="-128"/>
              </a:rPr>
              <a:t> samples were obtained, so want high weight.</a:t>
            </a:r>
          </a:p>
        </p:txBody>
      </p:sp>
    </p:spTree>
    <p:extLst>
      <p:ext uri="{BB962C8B-B14F-4D97-AF65-F5344CB8AC3E}">
        <p14:creationId xmlns:p14="http://schemas.microsoft.com/office/powerpoint/2010/main" val="166149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dirty="0">
                <a:ea typeface="ＭＳ Ｐゴシック" pitchFamily="34" charset="-128"/>
              </a:rPr>
              <a:t>Gibbs Sampling</a:t>
            </a:r>
          </a:p>
        </p:txBody>
      </p:sp>
      <p:sp>
        <p:nvSpPr>
          <p:cNvPr id="70658" name="Content Placeholder 2"/>
          <p:cNvSpPr>
            <a:spLocks noGrp="1"/>
          </p:cNvSpPr>
          <p:nvPr>
            <p:ph idx="1"/>
          </p:nvPr>
        </p:nvSpPr>
        <p:spPr>
          <a:xfrm>
            <a:off x="838200" y="1447800"/>
            <a:ext cx="10744200" cy="4729164"/>
          </a:xfrm>
        </p:spPr>
        <p:txBody>
          <a:bodyPr/>
          <a:lstStyle/>
          <a:p>
            <a:r>
              <a:rPr lang="en-US" sz="2800" dirty="0">
                <a:ea typeface="ＭＳ Ｐゴシック" pitchFamily="34" charset="-128"/>
              </a:rPr>
              <a:t>Gibbs sampling produces sample from the query distribution P( Q | e ) in limit of re-sampling infinitely often</a:t>
            </a:r>
          </a:p>
          <a:p>
            <a:pPr lvl="4"/>
            <a:endParaRPr lang="en-US" sz="1600" dirty="0">
              <a:ea typeface="ＭＳ Ｐゴシック" pitchFamily="34" charset="-128"/>
            </a:endParaRPr>
          </a:p>
          <a:p>
            <a:r>
              <a:rPr lang="en-US" sz="2800" dirty="0">
                <a:ea typeface="ＭＳ Ｐゴシック" pitchFamily="34" charset="-128"/>
              </a:rPr>
              <a:t>Gibbs sampling is a special case of more general methods called Markov chain Monte Carlo (MCMC) methods </a:t>
            </a:r>
          </a:p>
          <a:p>
            <a:pPr lvl="8"/>
            <a:endParaRPr lang="en-US" sz="1600" dirty="0">
              <a:ea typeface="ＭＳ Ｐゴシック" pitchFamily="34" charset="-128"/>
            </a:endParaRPr>
          </a:p>
          <a:p>
            <a:pPr lvl="1"/>
            <a:r>
              <a:rPr lang="en-US" sz="2800" dirty="0">
                <a:ea typeface="ＭＳ Ｐゴシック" pitchFamily="34" charset="-128"/>
              </a:rPr>
              <a:t>Metropolis-Hastings is one of the more famous MCMC methods          (in fact, Gibbs sampling is a special case of Metropolis-Hastings) </a:t>
            </a:r>
          </a:p>
          <a:p>
            <a:pPr lvl="3"/>
            <a:endParaRPr lang="en-US" sz="1600" dirty="0">
              <a:ea typeface="ＭＳ Ｐゴシック" pitchFamily="34" charset="-128"/>
            </a:endParaRPr>
          </a:p>
          <a:p>
            <a:r>
              <a:rPr lang="en-US" sz="2800" dirty="0">
                <a:ea typeface="ＭＳ Ｐゴシック" pitchFamily="34" charset="-128"/>
              </a:rPr>
              <a:t>You may read about Monte Carlo methods – they</a:t>
            </a:r>
            <a:r>
              <a:rPr lang="en-US" altLang="en-US" sz="2800" dirty="0">
                <a:ea typeface="ＭＳ Ｐゴシック" pitchFamily="34" charset="-128"/>
              </a:rPr>
              <a:t>’</a:t>
            </a:r>
            <a:r>
              <a:rPr lang="en-US" sz="2800" dirty="0">
                <a:ea typeface="ＭＳ Ｐゴシック" pitchFamily="34" charset="-128"/>
              </a:rPr>
              <a:t>re just sampling</a:t>
            </a:r>
          </a:p>
        </p:txBody>
      </p:sp>
    </p:spTree>
    <p:extLst>
      <p:ext uri="{BB962C8B-B14F-4D97-AF65-F5344CB8AC3E}">
        <p14:creationId xmlns:p14="http://schemas.microsoft.com/office/powerpoint/2010/main" val="3434820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Wrap-up</a:t>
            </a:r>
          </a:p>
        </p:txBody>
      </p:sp>
    </p:spTree>
    <p:extLst>
      <p:ext uri="{BB962C8B-B14F-4D97-AF65-F5344CB8AC3E}">
        <p14:creationId xmlns:p14="http://schemas.microsoft.com/office/powerpoint/2010/main" val="1482815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ea typeface="ＭＳ Ｐゴシック" pitchFamily="34" charset="-128"/>
              </a:rPr>
              <a:t>Markov Chain Monte Carlo*</a:t>
            </a:r>
          </a:p>
        </p:txBody>
      </p:sp>
      <p:sp>
        <p:nvSpPr>
          <p:cNvPr id="25603" name="Content Placeholder 2"/>
          <p:cNvSpPr>
            <a:spLocks noGrp="1"/>
          </p:cNvSpPr>
          <p:nvPr>
            <p:ph idx="1"/>
          </p:nvPr>
        </p:nvSpPr>
        <p:spPr>
          <a:xfrm>
            <a:off x="1219200" y="1417637"/>
            <a:ext cx="8839200" cy="4525963"/>
          </a:xfrm>
        </p:spPr>
        <p:txBody>
          <a:bodyPr/>
          <a:lstStyle/>
          <a:p>
            <a:r>
              <a:rPr lang="en-US" sz="2400" i="1" dirty="0">
                <a:ea typeface="ＭＳ Ｐゴシック" pitchFamily="34" charset="-128"/>
              </a:rPr>
              <a:t>Idea</a:t>
            </a:r>
            <a:r>
              <a:rPr lang="en-US" sz="2400" dirty="0">
                <a:ea typeface="ＭＳ Ｐゴシック" pitchFamily="34" charset="-128"/>
              </a:rPr>
              <a:t>: instead of sampling from scratch, create samples that are each like the last one.</a:t>
            </a:r>
          </a:p>
          <a:p>
            <a:pPr lvl="2"/>
            <a:endParaRPr lang="en-US" sz="1600" dirty="0">
              <a:ea typeface="ＭＳ Ｐゴシック" pitchFamily="34" charset="-128"/>
            </a:endParaRPr>
          </a:p>
          <a:p>
            <a:r>
              <a:rPr lang="en-US" sz="2400" i="1" dirty="0">
                <a:ea typeface="ＭＳ Ｐゴシック" pitchFamily="34" charset="-128"/>
              </a:rPr>
              <a:t>Procedure</a:t>
            </a:r>
            <a:r>
              <a:rPr lang="en-US" sz="2400" dirty="0">
                <a:ea typeface="ＭＳ Ｐゴシック" pitchFamily="34" charset="-128"/>
              </a:rPr>
              <a:t>: resample one variable at a time, conditioned on all the rest, but keep evidence fixed.  E.g., for P(</a:t>
            </a:r>
            <a:r>
              <a:rPr lang="en-US" sz="2400" dirty="0" err="1">
                <a:ea typeface="ＭＳ Ｐゴシック" pitchFamily="34" charset="-128"/>
              </a:rPr>
              <a:t>b|c</a:t>
            </a:r>
            <a:r>
              <a:rPr lang="en-US" sz="2400" dirty="0">
                <a:ea typeface="ＭＳ Ｐゴシック" pitchFamily="34" charset="-128"/>
              </a:rPr>
              <a:t>):</a:t>
            </a:r>
          </a:p>
          <a:p>
            <a:endParaRPr lang="en-US" sz="2400" dirty="0">
              <a:ea typeface="ＭＳ Ｐゴシック" pitchFamily="34" charset="-128"/>
            </a:endParaRPr>
          </a:p>
          <a:p>
            <a:pPr>
              <a:buFont typeface="Wingdings" pitchFamily="2" charset="2"/>
              <a:buNone/>
            </a:pPr>
            <a:endParaRPr lang="en-US" sz="2400" dirty="0">
              <a:ea typeface="ＭＳ Ｐゴシック" pitchFamily="34" charset="-128"/>
            </a:endParaRPr>
          </a:p>
          <a:p>
            <a:r>
              <a:rPr lang="en-US" sz="2400" i="1" dirty="0">
                <a:ea typeface="ＭＳ Ｐゴシック" pitchFamily="34" charset="-128"/>
              </a:rPr>
              <a:t>Properties</a:t>
            </a:r>
            <a:r>
              <a:rPr lang="en-US" sz="2400" dirty="0">
                <a:ea typeface="ＭＳ Ｐゴシック" pitchFamily="34" charset="-128"/>
              </a:rPr>
              <a:t>: Now samples are not independent (in fact they</a:t>
            </a:r>
            <a:r>
              <a:rPr lang="ja-JP" altLang="en-US" sz="2400" dirty="0">
                <a:ea typeface="ＭＳ Ｐゴシック" pitchFamily="34" charset="-128"/>
              </a:rPr>
              <a:t>’</a:t>
            </a:r>
            <a:r>
              <a:rPr lang="en-US" altLang="ja-JP" sz="2400" dirty="0">
                <a:ea typeface="ＭＳ Ｐゴシック" pitchFamily="34" charset="-128"/>
              </a:rPr>
              <a:t>re nearly identical), but sample averages are still consistent estimators!</a:t>
            </a:r>
          </a:p>
          <a:p>
            <a:pPr lvl="2"/>
            <a:endParaRPr lang="en-US" sz="1600" dirty="0">
              <a:ea typeface="ＭＳ Ｐゴシック" pitchFamily="34" charset="-128"/>
            </a:endParaRPr>
          </a:p>
          <a:p>
            <a:r>
              <a:rPr lang="en-US" sz="2400" i="1" dirty="0">
                <a:ea typeface="ＭＳ Ｐゴシック" pitchFamily="34" charset="-128"/>
              </a:rPr>
              <a:t>What</a:t>
            </a:r>
            <a:r>
              <a:rPr lang="ja-JP" altLang="en-US" sz="2400" i="1" dirty="0">
                <a:ea typeface="ＭＳ Ｐゴシック" pitchFamily="34" charset="-128"/>
              </a:rPr>
              <a:t>’</a:t>
            </a:r>
            <a:r>
              <a:rPr lang="en-US" altLang="ja-JP" sz="2400" i="1" dirty="0">
                <a:ea typeface="ＭＳ Ｐゴシック" pitchFamily="34" charset="-128"/>
              </a:rPr>
              <a:t>s the point</a:t>
            </a:r>
            <a:r>
              <a:rPr lang="en-US" altLang="ja-JP" sz="2400" dirty="0">
                <a:ea typeface="ＭＳ Ｐゴシック" pitchFamily="34" charset="-128"/>
              </a:rPr>
              <a:t>: both upstream and downstream variables condition on evidence.</a:t>
            </a:r>
            <a:endParaRPr lang="en-US" sz="2400" dirty="0">
              <a:ea typeface="ＭＳ Ｐゴシック" pitchFamily="34" charset="-128"/>
            </a:endParaRPr>
          </a:p>
        </p:txBody>
      </p:sp>
      <p:sp>
        <p:nvSpPr>
          <p:cNvPr id="71684" name="Oval 4"/>
          <p:cNvSpPr>
            <a:spLocks noChangeArrowheads="1"/>
          </p:cNvSpPr>
          <p:nvPr/>
        </p:nvSpPr>
        <p:spPr bwMode="auto">
          <a:xfrm>
            <a:off x="2286000" y="3567112"/>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+a</a:t>
            </a:r>
            <a:endParaRPr lang="en-US" sz="2400">
              <a:latin typeface="Times New Roman" pitchFamily="18" charset="0"/>
              <a:cs typeface="Times New Roman" pitchFamily="18" charset="0"/>
            </a:endParaRPr>
          </a:p>
        </p:txBody>
      </p:sp>
      <p:sp>
        <p:nvSpPr>
          <p:cNvPr id="71685" name="Oval 5"/>
          <p:cNvSpPr>
            <a:spLocks noChangeArrowheads="1"/>
          </p:cNvSpPr>
          <p:nvPr/>
        </p:nvSpPr>
        <p:spPr bwMode="auto">
          <a:xfrm>
            <a:off x="3048000" y="3567112"/>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+c</a:t>
            </a:r>
            <a:endParaRPr lang="en-US" sz="2400">
              <a:latin typeface="Times New Roman" pitchFamily="18" charset="0"/>
              <a:cs typeface="Times New Roman" pitchFamily="18" charset="0"/>
            </a:endParaRPr>
          </a:p>
        </p:txBody>
      </p:sp>
      <p:cxnSp>
        <p:nvCxnSpPr>
          <p:cNvPr id="71686" name="AutoShape 6"/>
          <p:cNvCxnSpPr>
            <a:cxnSpLocks noChangeShapeType="1"/>
            <a:stCxn id="71684" idx="6"/>
            <a:endCxn id="71685" idx="2"/>
          </p:cNvCxnSpPr>
          <p:nvPr/>
        </p:nvCxnSpPr>
        <p:spPr bwMode="auto">
          <a:xfrm>
            <a:off x="2819400" y="3833812"/>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71687" name="Oval 11"/>
          <p:cNvSpPr>
            <a:spLocks noChangeArrowheads="1"/>
          </p:cNvSpPr>
          <p:nvPr/>
        </p:nvSpPr>
        <p:spPr bwMode="auto">
          <a:xfrm>
            <a:off x="1524000" y="3567112"/>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71688" name="AutoShape 12"/>
          <p:cNvCxnSpPr>
            <a:cxnSpLocks noChangeShapeType="1"/>
            <a:stCxn id="71687" idx="6"/>
            <a:endCxn id="71684" idx="2"/>
          </p:cNvCxnSpPr>
          <p:nvPr/>
        </p:nvCxnSpPr>
        <p:spPr bwMode="auto">
          <a:xfrm>
            <a:off x="2057400" y="3833812"/>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0" name="Oval 18"/>
          <p:cNvSpPr>
            <a:spLocks noChangeArrowheads="1"/>
          </p:cNvSpPr>
          <p:nvPr/>
        </p:nvSpPr>
        <p:spPr bwMode="auto">
          <a:xfrm>
            <a:off x="5105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+a</a:t>
            </a:r>
            <a:endParaRPr lang="en-US" sz="2400">
              <a:latin typeface="Times New Roman" pitchFamily="18" charset="0"/>
              <a:cs typeface="Times New Roman" pitchFamily="18" charset="0"/>
            </a:endParaRPr>
          </a:p>
        </p:txBody>
      </p:sp>
      <p:sp>
        <p:nvSpPr>
          <p:cNvPr id="25611" name="Oval 19"/>
          <p:cNvSpPr>
            <a:spLocks noChangeArrowheads="1"/>
          </p:cNvSpPr>
          <p:nvPr/>
        </p:nvSpPr>
        <p:spPr bwMode="auto">
          <a:xfrm>
            <a:off x="5867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+c</a:t>
            </a:r>
            <a:endParaRPr lang="en-US" sz="2400">
              <a:latin typeface="Times New Roman" pitchFamily="18" charset="0"/>
              <a:cs typeface="Times New Roman" pitchFamily="18" charset="0"/>
            </a:endParaRPr>
          </a:p>
        </p:txBody>
      </p:sp>
      <p:cxnSp>
        <p:nvCxnSpPr>
          <p:cNvPr id="25612" name="AutoShape 6"/>
          <p:cNvCxnSpPr>
            <a:cxnSpLocks noChangeShapeType="1"/>
            <a:stCxn id="25610" idx="6"/>
            <a:endCxn id="25611" idx="2"/>
          </p:cNvCxnSpPr>
          <p:nvPr/>
        </p:nvCxnSpPr>
        <p:spPr bwMode="auto">
          <a:xfrm>
            <a:off x="5638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3" name="Oval 11"/>
          <p:cNvSpPr>
            <a:spLocks noChangeArrowheads="1"/>
          </p:cNvSpPr>
          <p:nvPr/>
        </p:nvSpPr>
        <p:spPr bwMode="auto">
          <a:xfrm>
            <a:off x="4343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sym typeface="Symbol" pitchFamily="18" charset="2"/>
              </a:rPr>
              <a:t>-</a:t>
            </a:r>
            <a:r>
              <a:rPr lang="en-US" sz="2400" i="1">
                <a:latin typeface="Times New Roman" pitchFamily="18" charset="0"/>
                <a:cs typeface="Times New Roman" pitchFamily="18" charset="0"/>
              </a:rPr>
              <a:t>b</a:t>
            </a:r>
          </a:p>
        </p:txBody>
      </p:sp>
      <p:cxnSp>
        <p:nvCxnSpPr>
          <p:cNvPr id="25614" name="AutoShape 12"/>
          <p:cNvCxnSpPr>
            <a:cxnSpLocks noChangeShapeType="1"/>
            <a:stCxn id="25613" idx="6"/>
            <a:endCxn id="25610" idx="2"/>
          </p:cNvCxnSpPr>
          <p:nvPr/>
        </p:nvCxnSpPr>
        <p:spPr bwMode="auto">
          <a:xfrm>
            <a:off x="4876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5" name="Oval 23"/>
          <p:cNvSpPr>
            <a:spLocks noChangeArrowheads="1"/>
          </p:cNvSpPr>
          <p:nvPr/>
        </p:nvSpPr>
        <p:spPr bwMode="auto">
          <a:xfrm>
            <a:off x="7772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sym typeface="Symbol" pitchFamily="18" charset="2"/>
              </a:rPr>
              <a:t>-</a:t>
            </a:r>
            <a:r>
              <a:rPr lang="en-US" sz="2400" i="1">
                <a:latin typeface="Times New Roman" pitchFamily="18" charset="0"/>
                <a:cs typeface="Times New Roman" pitchFamily="18" charset="0"/>
              </a:rPr>
              <a:t>a</a:t>
            </a:r>
            <a:endParaRPr lang="en-US" sz="2400">
              <a:latin typeface="Times New Roman" pitchFamily="18" charset="0"/>
              <a:cs typeface="Times New Roman" pitchFamily="18" charset="0"/>
            </a:endParaRPr>
          </a:p>
        </p:txBody>
      </p:sp>
      <p:sp>
        <p:nvSpPr>
          <p:cNvPr id="25616" name="Oval 24"/>
          <p:cNvSpPr>
            <a:spLocks noChangeArrowheads="1"/>
          </p:cNvSpPr>
          <p:nvPr/>
        </p:nvSpPr>
        <p:spPr bwMode="auto">
          <a:xfrm>
            <a:off x="8534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+c</a:t>
            </a:r>
            <a:endParaRPr lang="en-US" sz="2400">
              <a:latin typeface="Times New Roman" pitchFamily="18" charset="0"/>
              <a:cs typeface="Times New Roman" pitchFamily="18" charset="0"/>
            </a:endParaRPr>
          </a:p>
        </p:txBody>
      </p:sp>
      <p:cxnSp>
        <p:nvCxnSpPr>
          <p:cNvPr id="25617" name="AutoShape 6"/>
          <p:cNvCxnSpPr>
            <a:cxnSpLocks noChangeShapeType="1"/>
            <a:stCxn id="25615" idx="6"/>
            <a:endCxn id="25616" idx="2"/>
          </p:cNvCxnSpPr>
          <p:nvPr/>
        </p:nvCxnSpPr>
        <p:spPr bwMode="auto">
          <a:xfrm>
            <a:off x="8305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8" name="Oval 11"/>
          <p:cNvSpPr>
            <a:spLocks noChangeArrowheads="1"/>
          </p:cNvSpPr>
          <p:nvPr/>
        </p:nvSpPr>
        <p:spPr bwMode="auto">
          <a:xfrm>
            <a:off x="7010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sym typeface="Symbol" pitchFamily="18" charset="2"/>
              </a:rPr>
              <a:t>-</a:t>
            </a:r>
            <a:r>
              <a:rPr lang="en-US" sz="2400" i="1">
                <a:latin typeface="Times New Roman" pitchFamily="18" charset="0"/>
                <a:cs typeface="Times New Roman" pitchFamily="18" charset="0"/>
              </a:rPr>
              <a:t>b</a:t>
            </a:r>
          </a:p>
        </p:txBody>
      </p:sp>
      <p:cxnSp>
        <p:nvCxnSpPr>
          <p:cNvPr id="25619" name="AutoShape 12"/>
          <p:cNvCxnSpPr>
            <a:cxnSpLocks noChangeShapeType="1"/>
            <a:stCxn id="25618" idx="6"/>
            <a:endCxn id="25615" idx="2"/>
          </p:cNvCxnSpPr>
          <p:nvPr/>
        </p:nvCxnSpPr>
        <p:spPr bwMode="auto">
          <a:xfrm>
            <a:off x="7543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1" name="Straight Connector 20"/>
          <p:cNvCxnSpPr>
            <a:stCxn id="71684" idx="7"/>
            <a:endCxn id="71684" idx="3"/>
          </p:cNvCxnSpPr>
          <p:nvPr/>
        </p:nvCxnSpPr>
        <p:spPr>
          <a:xfrm rot="16200000" flipH="1" flipV="1">
            <a:off x="2363788" y="3644900"/>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1685" idx="7"/>
            <a:endCxn id="71685" idx="3"/>
          </p:cNvCxnSpPr>
          <p:nvPr/>
        </p:nvCxnSpPr>
        <p:spPr>
          <a:xfrm rot="16200000" flipH="1" flipV="1">
            <a:off x="3125788" y="3644900"/>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5613" idx="7"/>
            <a:endCxn id="25613" idx="3"/>
          </p:cNvCxnSpPr>
          <p:nvPr/>
        </p:nvCxnSpPr>
        <p:spPr>
          <a:xfrm rot="16200000" flipH="1" flipV="1">
            <a:off x="4421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611" idx="7"/>
            <a:endCxn id="25611" idx="3"/>
          </p:cNvCxnSpPr>
          <p:nvPr/>
        </p:nvCxnSpPr>
        <p:spPr>
          <a:xfrm rot="16200000" flipH="1" flipV="1">
            <a:off x="5945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618" idx="7"/>
            <a:endCxn id="25618" idx="3"/>
          </p:cNvCxnSpPr>
          <p:nvPr/>
        </p:nvCxnSpPr>
        <p:spPr>
          <a:xfrm rot="16200000" flipH="1" flipV="1">
            <a:off x="7088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615" idx="7"/>
            <a:endCxn id="25615" idx="3"/>
          </p:cNvCxnSpPr>
          <p:nvPr/>
        </p:nvCxnSpPr>
        <p:spPr>
          <a:xfrm rot="16200000" flipH="1" flipV="1">
            <a:off x="7850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524000" y="3567112"/>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a:off x="5105400" y="3567112"/>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a:off x="8534400" y="3567112"/>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6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6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6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0" grpId="0" animBg="1"/>
      <p:bldP spid="25611" grpId="0" animBg="1"/>
      <p:bldP spid="25613" grpId="0" animBg="1"/>
      <p:bldP spid="25615" grpId="0" animBg="1"/>
      <p:bldP spid="25616" grpId="0" animBg="1"/>
      <p:bldP spid="25618" grpId="0" animBg="1"/>
      <p:bldP spid="41"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1" y="4020853"/>
            <a:ext cx="3581398" cy="2837147"/>
          </a:xfrm>
          <a:prstGeom prst="rect">
            <a:avLst/>
          </a:prstGeom>
        </p:spPr>
      </p:pic>
      <p:sp>
        <p:nvSpPr>
          <p:cNvPr id="2" name="Title 1"/>
          <p:cNvSpPr>
            <a:spLocks noGrp="1"/>
          </p:cNvSpPr>
          <p:nvPr>
            <p:ph type="title"/>
          </p:nvPr>
        </p:nvSpPr>
        <p:spPr/>
        <p:txBody>
          <a:bodyPr/>
          <a:lstStyle/>
          <a:p>
            <a:r>
              <a:rPr lang="en-US" dirty="0"/>
              <a:t>Bayes’ Net Sampling Summary</a:t>
            </a:r>
          </a:p>
        </p:txBody>
      </p:sp>
      <p:sp>
        <p:nvSpPr>
          <p:cNvPr id="3" name="Content Placeholder 2"/>
          <p:cNvSpPr>
            <a:spLocks noGrp="1"/>
          </p:cNvSpPr>
          <p:nvPr>
            <p:ph idx="1"/>
          </p:nvPr>
        </p:nvSpPr>
        <p:spPr>
          <a:xfrm>
            <a:off x="406400" y="1219200"/>
            <a:ext cx="5918200" cy="4729164"/>
          </a:xfrm>
        </p:spPr>
        <p:txBody>
          <a:bodyPr/>
          <a:lstStyle/>
          <a:p>
            <a:r>
              <a:rPr lang="en-US" sz="2400" dirty="0"/>
              <a:t>Prior Sampling  P(Q, E)</a:t>
            </a:r>
          </a:p>
          <a:p>
            <a:endParaRPr lang="en-US" sz="2400" dirty="0"/>
          </a:p>
          <a:p>
            <a:endParaRPr lang="en-US" sz="800" dirty="0"/>
          </a:p>
          <a:p>
            <a:endParaRPr lang="en-US" sz="2400" dirty="0"/>
          </a:p>
          <a:p>
            <a:endParaRPr lang="en-US" sz="2400" dirty="0"/>
          </a:p>
          <a:p>
            <a:endParaRPr lang="en-US" sz="2400" dirty="0"/>
          </a:p>
          <a:p>
            <a:pPr lvl="8"/>
            <a:endParaRPr lang="en-US" sz="1200" dirty="0"/>
          </a:p>
          <a:p>
            <a:r>
              <a:rPr lang="en-US" sz="2400" dirty="0"/>
              <a:t>Likelihood Weighting  P( Q , e)</a:t>
            </a:r>
          </a:p>
        </p:txBody>
      </p:sp>
      <p:sp>
        <p:nvSpPr>
          <p:cNvPr id="5" name="Content Placeholder 2"/>
          <p:cNvSpPr txBox="1">
            <a:spLocks/>
          </p:cNvSpPr>
          <p:nvPr/>
        </p:nvSpPr>
        <p:spPr bwMode="auto">
          <a:xfrm>
            <a:off x="5969000" y="1219200"/>
            <a:ext cx="5918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a:solidFill>
                  <a:schemeClr val="accent1">
                    <a:lumMod val="75000"/>
                  </a:schemeClr>
                </a:solidFill>
              </a:rPr>
              <a:t>Rejection Sampling  P( Q | e )</a:t>
            </a:r>
            <a:endParaRPr lang="en-US" sz="1200" dirty="0">
              <a:solidFill>
                <a:schemeClr val="accent1">
                  <a:lumMod val="75000"/>
                </a:schemeClr>
              </a:solidFill>
            </a:endParaRPr>
          </a:p>
          <a:p>
            <a:endParaRPr lang="en-US" sz="2400" dirty="0"/>
          </a:p>
          <a:p>
            <a:endParaRPr lang="en-US" sz="800" dirty="0"/>
          </a:p>
          <a:p>
            <a:endParaRPr lang="en-US" sz="2400" dirty="0"/>
          </a:p>
          <a:p>
            <a:endParaRPr lang="en-US" sz="2400" dirty="0"/>
          </a:p>
          <a:p>
            <a:endParaRPr lang="en-US" sz="2400" dirty="0"/>
          </a:p>
          <a:p>
            <a:pPr lvl="7"/>
            <a:endParaRPr lang="en-US" sz="1200" dirty="0"/>
          </a:p>
          <a:p>
            <a:pPr marL="0" indent="0">
              <a:buNone/>
            </a:pPr>
            <a:r>
              <a:rPr lang="en-US" sz="2400" dirty="0">
                <a:solidFill>
                  <a:schemeClr val="accent1">
                    <a:lumMod val="75000"/>
                  </a:schemeClr>
                </a:solidFill>
              </a:rPr>
              <a:t>Gibbs Sampling  P( Q | e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953000"/>
            <a:ext cx="5105400" cy="12188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2196455"/>
            <a:ext cx="5029200" cy="13087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1" y="2133600"/>
            <a:ext cx="5181598" cy="131845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000" y="4455160"/>
            <a:ext cx="908050" cy="726440"/>
          </a:xfrm>
          <a:prstGeom prst="rect">
            <a:avLst/>
          </a:prstGeom>
        </p:spPr>
      </p:pic>
    </p:spTree>
    <p:extLst>
      <p:ext uri="{BB962C8B-B14F-4D97-AF65-F5344CB8AC3E}">
        <p14:creationId xmlns:p14="http://schemas.microsoft.com/office/powerpoint/2010/main" val="4519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1"/>
            <a:ext cx="12192000" cy="1470025"/>
          </a:xfrm>
        </p:spPr>
        <p:txBody>
          <a:bodyPr>
            <a:normAutofit/>
          </a:bodyPr>
          <a:lstStyle/>
          <a:p>
            <a:r>
              <a:rPr lang="en-US" sz="4400" dirty="0"/>
              <a:t>AI: Representation and Problem Solving</a:t>
            </a:r>
            <a:br>
              <a:rPr lang="en-US" sz="4400" dirty="0"/>
            </a:br>
            <a:endParaRPr lang="en-US" sz="44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267" dirty="0"/>
              <a:t>Hidden Markov Models</a:t>
            </a:r>
          </a:p>
        </p:txBody>
      </p:sp>
      <p:sp>
        <p:nvSpPr>
          <p:cNvPr id="5125" name="Text Box 8"/>
          <p:cNvSpPr txBox="1">
            <a:spLocks noChangeArrowheads="1"/>
          </p:cNvSpPr>
          <p:nvPr/>
        </p:nvSpPr>
        <p:spPr bwMode="auto">
          <a:xfrm>
            <a:off x="0" y="5562600"/>
            <a:ext cx="12192000" cy="89267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400" dirty="0"/>
              <a:t>Instructors: Pat Virtue &amp; Stephanie Rosenthal</a:t>
            </a:r>
          </a:p>
          <a:p>
            <a:pPr algn="ctr">
              <a:spcBef>
                <a:spcPct val="50000"/>
              </a:spcBef>
            </a:pPr>
            <a:r>
              <a:rPr lang="en-US" sz="1867" dirty="0"/>
              <a:t>Slide credits: CMU AI and http://ai.berkeley.edu</a:t>
            </a:r>
          </a:p>
        </p:txBody>
      </p:sp>
      <p:pic>
        <p:nvPicPr>
          <p:cNvPr id="7" name="Picture 6">
            <a:extLst>
              <a:ext uri="{FF2B5EF4-FFF2-40B4-BE49-F238E27FC236}">
                <a16:creationId xmlns:a16="http://schemas.microsoft.com/office/drawing/2014/main" id="{5AB056BB-646A-473C-A0FC-F551815A6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294" y="1994140"/>
            <a:ext cx="4177412" cy="3429000"/>
          </a:xfrm>
          <a:prstGeom prst="rect">
            <a:avLst/>
          </a:prstGeom>
        </p:spPr>
      </p:pic>
    </p:spTree>
    <p:extLst>
      <p:ext uri="{BB962C8B-B14F-4D97-AF65-F5344CB8AC3E}">
        <p14:creationId xmlns:p14="http://schemas.microsoft.com/office/powerpoint/2010/main" val="2404055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a:t>
            </a:r>
            <a:r>
              <a:rPr lang="en-US" sz="2400">
                <a:ea typeface="ＭＳ Ｐゴシック" pitchFamily="34" charset="-128"/>
              </a:rPr>
              <a:t>independent given </a:t>
            </a:r>
            <a:r>
              <a:rPr lang="en-US" sz="2400" dirty="0">
                <a:ea typeface="ＭＳ Ｐゴシック" pitchFamily="34" charset="-128"/>
              </a:rPr>
              <a:t>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a:p>
            <a:pPr>
              <a:lnSpc>
                <a:spcPct val="80000"/>
              </a:lnSpc>
            </a:pPr>
            <a:r>
              <a:rPr lang="en-US" sz="2800" dirty="0">
                <a:ea typeface="ＭＳ Ｐゴシック" pitchFamily="34" charset="-128"/>
              </a:rPr>
              <a:t>Note that the chain is just a (</a:t>
            </a:r>
            <a:r>
              <a:rPr lang="en-US" sz="2800" dirty="0" err="1">
                <a:ea typeface="ＭＳ Ｐゴシック" pitchFamily="34" charset="-128"/>
              </a:rPr>
              <a:t>growable</a:t>
            </a:r>
            <a:r>
              <a:rPr lang="en-US" sz="2800" dirty="0">
                <a:ea typeface="ＭＳ Ｐゴシック" pitchFamily="34" charset="-128"/>
              </a:rPr>
              <a:t>) BN</a:t>
            </a:r>
          </a:p>
          <a:p>
            <a:pPr lvl="1">
              <a:lnSpc>
                <a:spcPct val="80000"/>
              </a:lnSpc>
            </a:pPr>
            <a:r>
              <a:rPr lang="en-US" sz="2400" dirty="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Initial distribution: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 1.0</m:t>
                    </m:r>
                  </m:oMath>
                </a14:m>
                <a:endParaRPr lang="en-US" dirty="0"/>
              </a:p>
              <a:p>
                <a:endParaRPr lang="en-US" dirty="0"/>
              </a:p>
              <a:p>
                <a:r>
                  <a:rPr lang="en-US" dirty="0"/>
                  <a:t>What is the probability distribution after one step?</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m:t>
                    </m:r>
                  </m:oMath>
                </a14:m>
                <a:r>
                  <a:rPr lang="en-US" dirty="0"/>
                  <a:t> ?</a:t>
                </a:r>
              </a:p>
              <a:p>
                <a:pPr marL="514350" indent="-514350">
                  <a:buAutoNum type="alphaUcParenR"/>
                </a:pPr>
                <a:endParaRPr lang="en-US" dirty="0"/>
              </a:p>
              <a:p>
                <a:pPr marL="514350" indent="-514350">
                  <a:buAutoNum type="alphaUcParenR"/>
                </a:pPr>
                <a:r>
                  <a:rPr lang="en-US" dirty="0"/>
                  <a:t>0</a:t>
                </a:r>
              </a:p>
              <a:p>
                <a:pPr marL="514350" indent="-514350">
                  <a:buAutoNum type="alphaUcParenR"/>
                </a:pPr>
                <a:r>
                  <a:rPr lang="en-US" dirty="0"/>
                  <a:t>0.3</a:t>
                </a:r>
              </a:p>
              <a:p>
                <a:pPr marL="514350" indent="-514350">
                  <a:buAutoNum type="alphaUcParenR"/>
                </a:pPr>
                <a:r>
                  <a:rPr lang="en-US" dirty="0"/>
                  <a:t>0.9</a:t>
                </a:r>
              </a:p>
              <a:p>
                <a:pPr marL="514350" indent="-514350">
                  <a:buAutoNum type="alphaUcParenR"/>
                </a:pPr>
                <a:r>
                  <a:rPr lang="en-US" dirty="0"/>
                  <a:t>1.0</a:t>
                </a:r>
              </a:p>
              <a:p>
                <a:pPr marL="514350" indent="-514350">
                  <a:buAutoNum type="alphaUcParenR"/>
                </a:pPr>
                <a:r>
                  <a:rPr lang="en-US" dirty="0"/>
                  <a:t>1.2</a:t>
                </a:r>
              </a:p>
              <a:p>
                <a:pPr marL="514350" indent="-514350">
                  <a:buAutoNum type="alphaU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090" b="-157784"/>
                </a:stretch>
              </a:blipFill>
            </p:spPr>
            <p:txBody>
              <a:bodyPr/>
              <a:lstStyle/>
              <a:p>
                <a:r>
                  <a:rPr lang="en-US">
                    <a:noFill/>
                  </a:rPr>
                  <a:t> </a:t>
                </a:r>
              </a:p>
            </p:txBody>
          </p:sp>
        </mc:Fallback>
      </mc:AlternateContent>
      <p:sp>
        <p:nvSpPr>
          <p:cNvPr id="5" name="Oval 4"/>
          <p:cNvSpPr>
            <a:spLocks noChangeArrowheads="1"/>
          </p:cNvSpPr>
          <p:nvPr/>
        </p:nvSpPr>
        <p:spPr bwMode="auto">
          <a:xfrm>
            <a:off x="8996012" y="753736"/>
            <a:ext cx="609600" cy="609600"/>
          </a:xfrm>
          <a:prstGeom prst="ellipse">
            <a:avLst/>
          </a:prstGeom>
          <a:solidFill>
            <a:schemeClr val="accent6">
              <a:lumMod val="60000"/>
              <a:lumOff val="40000"/>
            </a:schemeClr>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6" name="Oval 5"/>
          <p:cNvSpPr>
            <a:spLocks noChangeArrowheads="1"/>
          </p:cNvSpPr>
          <p:nvPr/>
        </p:nvSpPr>
        <p:spPr bwMode="auto">
          <a:xfrm>
            <a:off x="10443812" y="753736"/>
            <a:ext cx="609600" cy="609600"/>
          </a:xfrm>
          <a:prstGeom prst="ellipse">
            <a:avLst/>
          </a:prstGeom>
          <a:solidFill>
            <a:srgbClr val="FFCC00"/>
          </a:solidFill>
          <a:ln w="28575">
            <a:solidFill>
              <a:schemeClr val="tx1"/>
            </a:solidFill>
            <a:round/>
            <a:headEnd/>
            <a:tailEnd/>
          </a:ln>
        </p:spPr>
        <p:txBody>
          <a:bodyPr wrap="none" anchor="ctr"/>
          <a:lstStyle/>
          <a:p>
            <a:pPr algn="ctr"/>
            <a:r>
              <a:rPr lang="en-US" sz="2400">
                <a:latin typeface="Calibri"/>
                <a:cs typeface="Calibri"/>
              </a:rPr>
              <a:t>sun</a:t>
            </a:r>
          </a:p>
        </p:txBody>
      </p:sp>
      <p:cxnSp>
        <p:nvCxnSpPr>
          <p:cNvPr id="7" name="AutoShape 6"/>
          <p:cNvCxnSpPr>
            <a:cxnSpLocks noChangeShapeType="1"/>
            <a:stCxn id="5" idx="0"/>
            <a:endCxn id="6" idx="0"/>
          </p:cNvCxnSpPr>
          <p:nvPr/>
        </p:nvCxnSpPr>
        <p:spPr bwMode="auto">
          <a:xfrm rot="5400000" flipV="1">
            <a:off x="10023918" y="16342"/>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7"/>
          <p:cNvCxnSpPr>
            <a:cxnSpLocks noChangeShapeType="1"/>
            <a:stCxn id="6" idx="4"/>
            <a:endCxn id="5" idx="4"/>
          </p:cNvCxnSpPr>
          <p:nvPr/>
        </p:nvCxnSpPr>
        <p:spPr bwMode="auto">
          <a:xfrm rot="5400000">
            <a:off x="10023918" y="654517"/>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p:cNvCxnSpPr>
            <a:cxnSpLocks noChangeShapeType="1"/>
            <a:stCxn id="6" idx="7"/>
            <a:endCxn id="6" idx="6"/>
          </p:cNvCxnSpPr>
          <p:nvPr/>
        </p:nvCxnSpPr>
        <p:spPr bwMode="auto">
          <a:xfrm rot="5400000" flipV="1">
            <a:off x="10901012" y="891848"/>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p:cNvCxnSpPr>
            <a:cxnSpLocks noChangeShapeType="1"/>
            <a:stCxn id="5" idx="3"/>
            <a:endCxn id="5" idx="2"/>
          </p:cNvCxnSpPr>
          <p:nvPr/>
        </p:nvCxnSpPr>
        <p:spPr bwMode="auto">
          <a:xfrm rot="16200000" flipV="1">
            <a:off x="8918224" y="1122036"/>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 Box 10"/>
          <p:cNvSpPr txBox="1">
            <a:spLocks noChangeArrowheads="1"/>
          </p:cNvSpPr>
          <p:nvPr/>
        </p:nvSpPr>
        <p:spPr bwMode="auto">
          <a:xfrm>
            <a:off x="11352362" y="74811"/>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2" name="Text Box 11"/>
          <p:cNvSpPr txBox="1">
            <a:spLocks noChangeArrowheads="1"/>
          </p:cNvSpPr>
          <p:nvPr/>
        </p:nvSpPr>
        <p:spPr bwMode="auto">
          <a:xfrm>
            <a:off x="8781699" y="17443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0.7</a:t>
            </a:r>
          </a:p>
        </p:txBody>
      </p:sp>
      <p:sp>
        <p:nvSpPr>
          <p:cNvPr id="13" name="Text Box 12"/>
          <p:cNvSpPr txBox="1">
            <a:spLocks noChangeArrowheads="1"/>
          </p:cNvSpPr>
          <p:nvPr/>
        </p:nvSpPr>
        <p:spPr bwMode="auto">
          <a:xfrm>
            <a:off x="9772299" y="372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sp>
        <p:nvSpPr>
          <p:cNvPr id="14" name="Text Box 13"/>
          <p:cNvSpPr txBox="1">
            <a:spLocks noChangeArrowheads="1"/>
          </p:cNvSpPr>
          <p:nvPr/>
        </p:nvSpPr>
        <p:spPr bwMode="auto">
          <a:xfrm>
            <a:off x="9772299" y="1896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0.1</a:t>
            </a:r>
          </a:p>
        </p:txBody>
      </p:sp>
    </p:spTree>
    <p:extLst>
      <p:ext uri="{BB962C8B-B14F-4D97-AF65-F5344CB8AC3E}">
        <p14:creationId xmlns:p14="http://schemas.microsoft.com/office/powerpoint/2010/main" val="2142152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Initial distribution: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 1.0</m:t>
                    </m:r>
                  </m:oMath>
                </a14:m>
                <a:endParaRPr lang="en-US" dirty="0"/>
              </a:p>
              <a:p>
                <a:endParaRPr lang="en-US" dirty="0"/>
              </a:p>
              <a:p>
                <a:r>
                  <a:rPr lang="en-US" dirty="0"/>
                  <a:t>What is the probability distribution after one step?</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m:t>
                    </m:r>
                  </m:oMath>
                </a14:m>
                <a:r>
                  <a:rPr lang="en-US" dirty="0"/>
                  <a:t> ?</a:t>
                </a:r>
              </a:p>
              <a:p>
                <a:pPr marL="514350" indent="-514350">
                  <a:buAutoNum type="alphaUcParenR"/>
                </a:pPr>
                <a:endParaRPr lang="en-US" dirty="0"/>
              </a:p>
              <a:p>
                <a:pPr marL="514350" indent="-514350">
                  <a:buAutoNum type="alphaUcParenR"/>
                </a:pPr>
                <a:r>
                  <a:rPr lang="en-US" dirty="0"/>
                  <a:t>0</a:t>
                </a:r>
              </a:p>
              <a:p>
                <a:pPr marL="514350" indent="-514350">
                  <a:buAutoNum type="alphaUcParenR"/>
                </a:pPr>
                <a:r>
                  <a:rPr lang="en-US" dirty="0"/>
                  <a:t>0.3</a:t>
                </a:r>
              </a:p>
              <a:p>
                <a:pPr marL="514350" indent="-514350">
                  <a:buAutoNum type="alphaUcParenR"/>
                </a:pPr>
                <a:r>
                  <a:rPr lang="en-US" dirty="0"/>
                  <a:t>0.9</a:t>
                </a:r>
              </a:p>
              <a:p>
                <a:pPr marL="514350" indent="-514350">
                  <a:buAutoNum type="alphaUcParenR"/>
                </a:pPr>
                <a:r>
                  <a:rPr lang="en-US" dirty="0"/>
                  <a:t>1.0</a:t>
                </a:r>
              </a:p>
              <a:p>
                <a:pPr marL="514350" indent="-514350">
                  <a:buAutoNum type="alphaUcParenR"/>
                </a:pPr>
                <a:r>
                  <a:rPr lang="en-US" dirty="0"/>
                  <a:t>1.2</a:t>
                </a:r>
              </a:p>
              <a:p>
                <a:pPr marL="514350" indent="-514350">
                  <a:buAutoNum type="alphaU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17" t="-5090" b="-157784"/>
                </a:stretch>
              </a:blipFill>
            </p:spPr>
            <p:txBody>
              <a:bodyPr/>
              <a:lstStyle/>
              <a:p>
                <a:r>
                  <a:rPr lang="en-US">
                    <a:noFill/>
                  </a:rPr>
                  <a:t> </a:t>
                </a:r>
              </a:p>
            </p:txBody>
          </p:sp>
        </mc:Fallback>
      </mc:AlternateContent>
      <p:sp>
        <p:nvSpPr>
          <p:cNvPr id="5" name="Oval 4"/>
          <p:cNvSpPr>
            <a:spLocks noChangeArrowheads="1"/>
          </p:cNvSpPr>
          <p:nvPr/>
        </p:nvSpPr>
        <p:spPr bwMode="auto">
          <a:xfrm>
            <a:off x="8996012" y="753736"/>
            <a:ext cx="609600" cy="609600"/>
          </a:xfrm>
          <a:prstGeom prst="ellipse">
            <a:avLst/>
          </a:prstGeom>
          <a:solidFill>
            <a:schemeClr val="accent6">
              <a:lumMod val="60000"/>
              <a:lumOff val="40000"/>
            </a:schemeClr>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6" name="Oval 5"/>
          <p:cNvSpPr>
            <a:spLocks noChangeArrowheads="1"/>
          </p:cNvSpPr>
          <p:nvPr/>
        </p:nvSpPr>
        <p:spPr bwMode="auto">
          <a:xfrm>
            <a:off x="10443812" y="753736"/>
            <a:ext cx="609600" cy="609600"/>
          </a:xfrm>
          <a:prstGeom prst="ellipse">
            <a:avLst/>
          </a:prstGeom>
          <a:solidFill>
            <a:srgbClr val="FFCC00"/>
          </a:solidFill>
          <a:ln w="28575">
            <a:solidFill>
              <a:schemeClr val="tx1"/>
            </a:solidFill>
            <a:round/>
            <a:headEnd/>
            <a:tailEnd/>
          </a:ln>
        </p:spPr>
        <p:txBody>
          <a:bodyPr wrap="none" anchor="ctr"/>
          <a:lstStyle/>
          <a:p>
            <a:pPr algn="ctr"/>
            <a:r>
              <a:rPr lang="en-US" sz="2400">
                <a:latin typeface="Calibri"/>
                <a:cs typeface="Calibri"/>
              </a:rPr>
              <a:t>sun</a:t>
            </a:r>
          </a:p>
        </p:txBody>
      </p:sp>
      <p:cxnSp>
        <p:nvCxnSpPr>
          <p:cNvPr id="7" name="AutoShape 6"/>
          <p:cNvCxnSpPr>
            <a:cxnSpLocks noChangeShapeType="1"/>
            <a:stCxn id="5" idx="0"/>
            <a:endCxn id="6" idx="0"/>
          </p:cNvCxnSpPr>
          <p:nvPr/>
        </p:nvCxnSpPr>
        <p:spPr bwMode="auto">
          <a:xfrm rot="5400000" flipV="1">
            <a:off x="10023918" y="16342"/>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7"/>
          <p:cNvCxnSpPr>
            <a:cxnSpLocks noChangeShapeType="1"/>
            <a:stCxn id="6" idx="4"/>
            <a:endCxn id="5" idx="4"/>
          </p:cNvCxnSpPr>
          <p:nvPr/>
        </p:nvCxnSpPr>
        <p:spPr bwMode="auto">
          <a:xfrm rot="5400000">
            <a:off x="10023918" y="654517"/>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p:cNvCxnSpPr>
            <a:cxnSpLocks noChangeShapeType="1"/>
            <a:stCxn id="6" idx="7"/>
            <a:endCxn id="6" idx="6"/>
          </p:cNvCxnSpPr>
          <p:nvPr/>
        </p:nvCxnSpPr>
        <p:spPr bwMode="auto">
          <a:xfrm rot="5400000" flipV="1">
            <a:off x="10901012" y="891848"/>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p:cNvCxnSpPr>
            <a:cxnSpLocks noChangeShapeType="1"/>
            <a:stCxn id="5" idx="3"/>
            <a:endCxn id="5" idx="2"/>
          </p:cNvCxnSpPr>
          <p:nvPr/>
        </p:nvCxnSpPr>
        <p:spPr bwMode="auto">
          <a:xfrm rot="16200000" flipV="1">
            <a:off x="8918224" y="1122036"/>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 Box 10"/>
          <p:cNvSpPr txBox="1">
            <a:spLocks noChangeArrowheads="1"/>
          </p:cNvSpPr>
          <p:nvPr/>
        </p:nvSpPr>
        <p:spPr bwMode="auto">
          <a:xfrm>
            <a:off x="11352362" y="74811"/>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2" name="Text Box 11"/>
          <p:cNvSpPr txBox="1">
            <a:spLocks noChangeArrowheads="1"/>
          </p:cNvSpPr>
          <p:nvPr/>
        </p:nvSpPr>
        <p:spPr bwMode="auto">
          <a:xfrm>
            <a:off x="8781699" y="17443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0.7</a:t>
            </a:r>
          </a:p>
        </p:txBody>
      </p:sp>
      <p:sp>
        <p:nvSpPr>
          <p:cNvPr id="13" name="Text Box 12"/>
          <p:cNvSpPr txBox="1">
            <a:spLocks noChangeArrowheads="1"/>
          </p:cNvSpPr>
          <p:nvPr/>
        </p:nvSpPr>
        <p:spPr bwMode="auto">
          <a:xfrm>
            <a:off x="9772299" y="372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sp>
        <p:nvSpPr>
          <p:cNvPr id="14" name="Text Box 13"/>
          <p:cNvSpPr txBox="1">
            <a:spLocks noChangeArrowheads="1"/>
          </p:cNvSpPr>
          <p:nvPr/>
        </p:nvSpPr>
        <p:spPr bwMode="auto">
          <a:xfrm>
            <a:off x="9772299" y="1896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395932" y="4118067"/>
            <a:ext cx="849788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6291532" y="5489667"/>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ea typeface="ＭＳ Ｐゴシック" pitchFamily="34" charset="-128"/>
              </a:rPr>
              <a:t>Likelihood Weighting</a:t>
            </a:r>
          </a:p>
        </p:txBody>
      </p:sp>
      <p:sp>
        <p:nvSpPr>
          <p:cNvPr id="76802" name="Content Placeholder 2"/>
          <p:cNvSpPr>
            <a:spLocks noGrp="1"/>
          </p:cNvSpPr>
          <p:nvPr>
            <p:ph idx="1"/>
          </p:nvPr>
        </p:nvSpPr>
        <p:spPr>
          <a:xfrm>
            <a:off x="3603908" y="986052"/>
            <a:ext cx="4717131" cy="3685008"/>
          </a:xfrm>
          <a:ln w="28575">
            <a:solidFill>
              <a:schemeClr val="tx1"/>
            </a:solidFill>
          </a:ln>
        </p:spPr>
        <p:txBody>
          <a:bodyPr/>
          <a:lstStyle/>
          <a:p>
            <a:r>
              <a:rPr lang="en-US" sz="2400" dirty="0">
                <a:ea typeface="ＭＳ Ｐゴシック" pitchFamily="34" charset="-128"/>
              </a:rPr>
              <a:t>IN: evidence instantiation</a:t>
            </a:r>
          </a:p>
          <a:p>
            <a:r>
              <a:rPr lang="en-US" sz="2400" dirty="0">
                <a:ea typeface="ＭＳ Ｐゴシック" pitchFamily="34" charset="-128"/>
              </a:rPr>
              <a:t>w = 1.0</a:t>
            </a:r>
          </a:p>
          <a:p>
            <a:r>
              <a:rPr lang="en-US" sz="2400" dirty="0">
                <a:ea typeface="ＭＳ Ｐゴシック" pitchFamily="34" charset="-128"/>
              </a:rPr>
              <a:t>for </a:t>
            </a:r>
            <a:r>
              <a:rPr lang="en-US" sz="2400" dirty="0" err="1">
                <a:ea typeface="ＭＳ Ｐゴシック" pitchFamily="34" charset="-128"/>
              </a:rPr>
              <a:t>i</a:t>
            </a:r>
            <a:r>
              <a:rPr lang="en-US" sz="2400" dirty="0">
                <a:ea typeface="ＭＳ Ｐゴシック" pitchFamily="34" charset="-128"/>
              </a:rPr>
              <a:t>=1, 2, …, n</a:t>
            </a:r>
          </a:p>
          <a:p>
            <a:pPr lvl="1"/>
            <a:r>
              <a:rPr lang="en-US" dirty="0">
                <a:ea typeface="ＭＳ Ｐゴシック" pitchFamily="34" charset="-128"/>
              </a:rPr>
              <a:t>if X</a:t>
            </a:r>
            <a:r>
              <a:rPr lang="en-US" baseline="-25000" dirty="0">
                <a:ea typeface="ＭＳ Ｐゴシック" pitchFamily="34" charset="-128"/>
              </a:rPr>
              <a:t>i</a:t>
            </a:r>
            <a:r>
              <a:rPr lang="en-US" dirty="0">
                <a:ea typeface="ＭＳ Ｐゴシック" pitchFamily="34" charset="-128"/>
              </a:rPr>
              <a:t> is an evidence variable</a:t>
            </a:r>
          </a:p>
          <a:p>
            <a:pPr lvl="2"/>
            <a:r>
              <a:rPr lang="en-US" dirty="0">
                <a:ea typeface="ＭＳ Ｐゴシック" pitchFamily="34" charset="-128"/>
              </a:rPr>
              <a:t>X</a:t>
            </a:r>
            <a:r>
              <a:rPr lang="en-US" baseline="-25000" dirty="0">
                <a:ea typeface="ＭＳ Ｐゴシック" pitchFamily="34" charset="-128"/>
              </a:rPr>
              <a:t>i</a:t>
            </a:r>
            <a:r>
              <a:rPr lang="en-US" dirty="0">
                <a:ea typeface="ＭＳ Ｐゴシック" pitchFamily="34" charset="-128"/>
              </a:rPr>
              <a:t> = observation x</a:t>
            </a:r>
            <a:r>
              <a:rPr lang="en-US" baseline="-25000" dirty="0">
                <a:ea typeface="ＭＳ Ｐゴシック" pitchFamily="34" charset="-128"/>
              </a:rPr>
              <a:t>i</a:t>
            </a:r>
            <a:r>
              <a:rPr lang="en-US" dirty="0">
                <a:ea typeface="ＭＳ Ｐゴシック" pitchFamily="34" charset="-128"/>
              </a:rPr>
              <a:t> for X</a:t>
            </a:r>
            <a:r>
              <a:rPr lang="en-US" baseline="-25000" dirty="0">
                <a:ea typeface="ＭＳ Ｐゴシック" pitchFamily="34" charset="-128"/>
              </a:rPr>
              <a:t>i</a:t>
            </a:r>
          </a:p>
          <a:p>
            <a:pPr lvl="2"/>
            <a:r>
              <a:rPr lang="en-US" dirty="0">
                <a:ea typeface="ＭＳ Ｐゴシック" pitchFamily="34" charset="-128"/>
              </a:rPr>
              <a:t>Set w = w * P(x</a:t>
            </a:r>
            <a:r>
              <a:rPr lang="en-US" baseline="-25000" dirty="0">
                <a:ea typeface="ＭＳ Ｐゴシック" pitchFamily="34" charset="-128"/>
              </a:rPr>
              <a:t>i</a:t>
            </a:r>
            <a:r>
              <a:rPr lang="en-US" dirty="0">
                <a:ea typeface="ＭＳ Ｐゴシック" pitchFamily="34" charset="-128"/>
              </a:rPr>
              <a:t> | Parents(X</a:t>
            </a:r>
            <a:r>
              <a:rPr lang="en-US" baseline="-25000" dirty="0">
                <a:ea typeface="ＭＳ Ｐゴシック" pitchFamily="34" charset="-128"/>
              </a:rPr>
              <a:t>i</a:t>
            </a:r>
            <a:r>
              <a:rPr lang="en-US" dirty="0">
                <a:ea typeface="ＭＳ Ｐゴシック" pitchFamily="34" charset="-128"/>
              </a:rPr>
              <a:t>))</a:t>
            </a:r>
          </a:p>
          <a:p>
            <a:pPr lvl="1"/>
            <a:r>
              <a:rPr lang="en-US" dirty="0">
                <a:ea typeface="ＭＳ Ｐゴシック" pitchFamily="34" charset="-128"/>
              </a:rPr>
              <a:t>else</a:t>
            </a:r>
          </a:p>
          <a:p>
            <a:pPr lvl="2"/>
            <a:r>
              <a:rPr lang="en-US" dirty="0">
                <a:ea typeface="ＭＳ Ｐゴシック" pitchFamily="34" charset="-128"/>
              </a:rPr>
              <a:t>Sample x</a:t>
            </a:r>
            <a:r>
              <a:rPr lang="en-US" baseline="-25000" dirty="0">
                <a:ea typeface="ＭＳ Ｐゴシック" pitchFamily="34" charset="-128"/>
              </a:rPr>
              <a:t>i</a:t>
            </a:r>
            <a:r>
              <a:rPr lang="en-US" dirty="0">
                <a:ea typeface="ＭＳ Ｐゴシック" pitchFamily="34" charset="-128"/>
              </a:rPr>
              <a:t> from P(X</a:t>
            </a:r>
            <a:r>
              <a:rPr lang="en-US" baseline="-25000" dirty="0">
                <a:ea typeface="ＭＳ Ｐゴシック" pitchFamily="34" charset="-128"/>
              </a:rPr>
              <a:t>i</a:t>
            </a:r>
            <a:r>
              <a:rPr lang="en-US" dirty="0">
                <a:ea typeface="ＭＳ Ｐゴシック" pitchFamily="34" charset="-128"/>
              </a:rPr>
              <a:t> | Parents(X</a:t>
            </a:r>
            <a:r>
              <a:rPr lang="en-US" baseline="-25000" dirty="0">
                <a:ea typeface="ＭＳ Ｐゴシック" pitchFamily="34" charset="-128"/>
              </a:rPr>
              <a:t>i</a:t>
            </a:r>
            <a:r>
              <a:rPr lang="en-US" dirty="0">
                <a:ea typeface="ＭＳ Ｐゴシック" pitchFamily="34" charset="-128"/>
              </a:rPr>
              <a:t>))</a:t>
            </a:r>
          </a:p>
          <a:p>
            <a:r>
              <a:rPr lang="en-US" sz="2400" dirty="0">
                <a:ea typeface="ＭＳ Ｐゴシック" pitchFamily="34" charset="-128"/>
              </a:rPr>
              <a:t>return (x</a:t>
            </a:r>
            <a:r>
              <a:rPr lang="en-US" sz="2400" baseline="-25000" dirty="0">
                <a:ea typeface="ＭＳ Ｐゴシック" pitchFamily="34" charset="-128"/>
              </a:rPr>
              <a:t>1</a:t>
            </a:r>
            <a:r>
              <a:rPr lang="en-US" sz="2400" dirty="0">
                <a:ea typeface="ＭＳ Ｐゴシック" pitchFamily="34" charset="-128"/>
              </a:rPr>
              <a:t>, x</a:t>
            </a:r>
            <a:r>
              <a:rPr lang="en-US" sz="2400" baseline="-25000" dirty="0">
                <a:ea typeface="ＭＳ Ｐゴシック" pitchFamily="34" charset="-128"/>
              </a:rPr>
              <a:t>2</a:t>
            </a:r>
            <a:r>
              <a:rPr lang="en-US" sz="2400" dirty="0">
                <a:ea typeface="ＭＳ Ｐゴシック" pitchFamily="34" charset="-128"/>
              </a:rPr>
              <a:t>, …, </a:t>
            </a:r>
            <a:r>
              <a:rPr lang="en-US" sz="2400" dirty="0" err="1">
                <a:ea typeface="ＭＳ Ｐゴシック" pitchFamily="34" charset="-128"/>
              </a:rPr>
              <a:t>x</a:t>
            </a:r>
            <a:r>
              <a:rPr lang="en-US" sz="2400" baseline="-25000" dirty="0" err="1">
                <a:ea typeface="ＭＳ Ｐゴシック" pitchFamily="34" charset="-128"/>
              </a:rPr>
              <a:t>n</a:t>
            </a:r>
            <a:r>
              <a:rPr lang="en-US" sz="2400" dirty="0">
                <a:ea typeface="ＭＳ Ｐゴシック" pitchFamily="34" charset="-128"/>
              </a:rPr>
              <a:t>), w</a:t>
            </a:r>
          </a:p>
        </p:txBody>
      </p:sp>
      <p:grpSp>
        <p:nvGrpSpPr>
          <p:cNvPr id="2" name="Group 1">
            <a:extLst>
              <a:ext uri="{FF2B5EF4-FFF2-40B4-BE49-F238E27FC236}">
                <a16:creationId xmlns:a16="http://schemas.microsoft.com/office/drawing/2014/main" id="{7A26C59C-DAAE-418B-96B0-D92B2822D705}"/>
              </a:ext>
            </a:extLst>
          </p:cNvPr>
          <p:cNvGrpSpPr/>
          <p:nvPr/>
        </p:nvGrpSpPr>
        <p:grpSpPr>
          <a:xfrm>
            <a:off x="1965960" y="4792980"/>
            <a:ext cx="8458200" cy="2042242"/>
            <a:chOff x="1447800" y="4201160"/>
            <a:chExt cx="9372600" cy="263406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4597576"/>
              <a:ext cx="9372600" cy="223764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4201160"/>
              <a:ext cx="990600" cy="792480"/>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Ghostbusters Basic Dynamics</a:t>
            </a:r>
          </a:p>
        </p:txBody>
      </p:sp>
    </p:spTree>
    <p:extLst>
      <p:ext uri="{BB962C8B-B14F-4D97-AF65-F5344CB8AC3E}">
        <p14:creationId xmlns:p14="http://schemas.microsoft.com/office/powerpoint/2010/main" val="3890539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Ghostbusters Circular Dynamics</a:t>
            </a:r>
          </a:p>
        </p:txBody>
      </p:sp>
    </p:spTree>
    <p:extLst>
      <p:ext uri="{BB962C8B-B14F-4D97-AF65-F5344CB8AC3E}">
        <p14:creationId xmlns:p14="http://schemas.microsoft.com/office/powerpoint/2010/main" val="2460473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Ghostbusters Whirlpool Dynamics</a:t>
            </a:r>
          </a:p>
        </p:txBody>
      </p:sp>
    </p:spTree>
    <p:extLst>
      <p:ext uri="{BB962C8B-B14F-4D97-AF65-F5344CB8AC3E}">
        <p14:creationId xmlns:p14="http://schemas.microsoft.com/office/powerpoint/2010/main" val="2042950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graphicFrame>
        <p:nvGraphicFramePr>
          <p:cNvPr id="18" name="Table 17"/>
          <p:cNvGraphicFramePr>
            <a:graphicFrameLocks noGrp="1"/>
          </p:cNvGraphicFramePr>
          <p:nvPr>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Break</a:t>
            </a:r>
          </a:p>
        </p:txBody>
      </p:sp>
      <p:sp>
        <p:nvSpPr>
          <p:cNvPr id="3" name="Content Placeholder 2"/>
          <p:cNvSpPr>
            <a:spLocks noGrp="1"/>
          </p:cNvSpPr>
          <p:nvPr>
            <p:ph idx="1"/>
          </p:nvPr>
        </p:nvSpPr>
        <p:spPr>
          <a:xfrm>
            <a:off x="406400" y="3047999"/>
            <a:ext cx="11379200" cy="3078165"/>
          </a:xfrm>
        </p:spPr>
        <p:txBody>
          <a:bodyPr/>
          <a:lstStyle/>
          <a:p>
            <a:pPr marL="0" indent="0" algn="ctr">
              <a:buNone/>
            </a:pPr>
            <a:r>
              <a:rPr lang="en-US" dirty="0">
                <a:hlinkClick r:id="rId2"/>
              </a:rPr>
              <a:t>How the real Ghostbusters make decisions</a:t>
            </a:r>
            <a:endParaRPr lang="en-US" dirty="0"/>
          </a:p>
        </p:txBody>
      </p:sp>
    </p:spTree>
    <p:extLst>
      <p:ext uri="{BB962C8B-B14F-4D97-AF65-F5344CB8AC3E}">
        <p14:creationId xmlns:p14="http://schemas.microsoft.com/office/powerpoint/2010/main" val="2575800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5954245" cy="5397615"/>
          </a:xfrm>
          <a:prstGeom prst="rect">
            <a:avLst/>
          </a:prstGeom>
        </p:spPr>
      </p:pic>
    </p:spTree>
    <p:extLst>
      <p:ext uri="{BB962C8B-B14F-4D97-AF65-F5344CB8AC3E}">
        <p14:creationId xmlns:p14="http://schemas.microsoft.com/office/powerpoint/2010/main" val="269797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dirty="0">
                <a:ea typeface="ＭＳ Ｐゴシック" pitchFamily="34" charset="-128"/>
              </a:rPr>
              <a:t>Likelihood Weighting</a:t>
            </a:r>
          </a:p>
        </p:txBody>
      </p:sp>
      <p:sp>
        <p:nvSpPr>
          <p:cNvPr id="76802" name="Content Placeholder 2"/>
          <p:cNvSpPr>
            <a:spLocks noGrp="1"/>
          </p:cNvSpPr>
          <p:nvPr>
            <p:ph idx="1"/>
          </p:nvPr>
        </p:nvSpPr>
        <p:spPr>
          <a:xfrm>
            <a:off x="8365916" y="2362200"/>
            <a:ext cx="3600293" cy="3534520"/>
          </a:xfrm>
          <a:ln w="28575">
            <a:solidFill>
              <a:schemeClr val="tx1"/>
            </a:solidFill>
          </a:ln>
        </p:spPr>
        <p:txBody>
          <a:bodyPr/>
          <a:lstStyle/>
          <a:p>
            <a:pPr marL="0" indent="0">
              <a:buNone/>
            </a:pPr>
            <a:r>
              <a:rPr lang="en-US" sz="2000" dirty="0">
                <a:ea typeface="ＭＳ Ｐゴシック" pitchFamily="34" charset="-128"/>
              </a:rPr>
              <a:t>Input: evidence instantiation</a:t>
            </a:r>
          </a:p>
          <a:p>
            <a:pPr marL="0" indent="0">
              <a:buNone/>
            </a:pPr>
            <a:r>
              <a:rPr lang="en-US" sz="2000" dirty="0">
                <a:ea typeface="ＭＳ Ｐゴシック" pitchFamily="34" charset="-128"/>
              </a:rPr>
              <a:t>w = 1.0</a:t>
            </a:r>
          </a:p>
          <a:p>
            <a:pPr marL="0" indent="0">
              <a:buNone/>
            </a:pPr>
            <a:r>
              <a:rPr lang="en-US" sz="2000" dirty="0">
                <a:ea typeface="ＭＳ Ｐゴシック" pitchFamily="34" charset="-128"/>
              </a:rPr>
              <a:t>for </a:t>
            </a:r>
            <a:r>
              <a:rPr lang="en-US" sz="2000" dirty="0" err="1">
                <a:ea typeface="ＭＳ Ｐゴシック" pitchFamily="34" charset="-128"/>
              </a:rPr>
              <a:t>i</a:t>
            </a:r>
            <a:r>
              <a:rPr lang="en-US" sz="2000" dirty="0">
                <a:ea typeface="ＭＳ Ｐゴシック" pitchFamily="34" charset="-128"/>
              </a:rPr>
              <a:t>=1, 2, …, n</a:t>
            </a:r>
          </a:p>
          <a:p>
            <a:r>
              <a:rPr lang="en-US" sz="1800" dirty="0">
                <a:ea typeface="ＭＳ Ｐゴシック" pitchFamily="34" charset="-128"/>
              </a:rPr>
              <a:t> </a:t>
            </a:r>
          </a:p>
          <a:p>
            <a:pPr marL="230187" lvl="2" indent="0">
              <a:buNone/>
            </a:pPr>
            <a:r>
              <a:rPr lang="en-US" sz="1800" dirty="0">
                <a:ea typeface="ＭＳ Ｐゴシック" pitchFamily="34" charset="-128"/>
              </a:rPr>
              <a:t> </a:t>
            </a:r>
            <a:endParaRPr lang="en-US" sz="1800" baseline="-25000" dirty="0">
              <a:ea typeface="ＭＳ Ｐゴシック" pitchFamily="34" charset="-128"/>
            </a:endParaRPr>
          </a:p>
          <a:p>
            <a:pPr lvl="2"/>
            <a:r>
              <a:rPr lang="en-US" sz="1800" dirty="0">
                <a:solidFill>
                  <a:srgbClr val="FF0000"/>
                </a:solidFill>
                <a:ea typeface="ＭＳ Ｐゴシック" pitchFamily="34" charset="-128"/>
              </a:rPr>
              <a:t>Set w = w * P(x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 | Parents(X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a:t>
            </a:r>
            <a:endParaRPr lang="en-US" sz="1600" dirty="0">
              <a:solidFill>
                <a:srgbClr val="FF0000"/>
              </a:solidFill>
              <a:ea typeface="ＭＳ Ｐゴシック" pitchFamily="34" charset="-128"/>
            </a:endParaRPr>
          </a:p>
          <a:p>
            <a:r>
              <a:rPr lang="en-US" sz="1800" dirty="0">
                <a:ea typeface="ＭＳ Ｐゴシック" pitchFamily="34" charset="-128"/>
              </a:rPr>
              <a:t> </a:t>
            </a:r>
          </a:p>
          <a:p>
            <a:pPr marL="230187" lvl="2" indent="0">
              <a:buNone/>
            </a:pPr>
            <a:r>
              <a:rPr lang="en-US" sz="1800" dirty="0">
                <a:solidFill>
                  <a:srgbClr val="00B0F0"/>
                </a:solidFill>
                <a:ea typeface="ＭＳ Ｐゴシック" pitchFamily="34" charset="-128"/>
              </a:rPr>
              <a:t> </a:t>
            </a:r>
          </a:p>
          <a:p>
            <a:pPr marL="0" indent="0">
              <a:buNone/>
            </a:pPr>
            <a:r>
              <a:rPr lang="en-US" sz="2000" dirty="0">
                <a:ea typeface="ＭＳ Ｐゴシック" pitchFamily="34" charset="-128"/>
              </a:rPr>
              <a:t>return </a:t>
            </a:r>
            <a:r>
              <a:rPr lang="en-US" sz="2000" dirty="0">
                <a:solidFill>
                  <a:srgbClr val="FF0000"/>
                </a:solidFill>
                <a:ea typeface="ＭＳ Ｐゴシック" pitchFamily="34" charset="-128"/>
              </a:rPr>
              <a:t>w</a:t>
            </a:r>
          </a:p>
        </p:txBody>
      </p:sp>
      <p:sp>
        <p:nvSpPr>
          <p:cNvPr id="9" name="Rectangle 3"/>
          <p:cNvSpPr txBox="1">
            <a:spLocks noChangeArrowheads="1"/>
          </p:cNvSpPr>
          <p:nvPr/>
        </p:nvSpPr>
        <p:spPr bwMode="auto">
          <a:xfrm>
            <a:off x="304800" y="1447800"/>
            <a:ext cx="3657600" cy="914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lnSpc>
                <a:spcPct val="90000"/>
              </a:lnSpc>
              <a:buNone/>
            </a:pPr>
            <a:r>
              <a:rPr lang="en-US" sz="2400" kern="0" dirty="0">
                <a:ea typeface="ＭＳ Ｐゴシック" pitchFamily="34" charset="-128"/>
                <a:cs typeface="Calibri" pitchFamily="34" charset="0"/>
              </a:rPr>
              <a:t>No evidence:</a:t>
            </a:r>
          </a:p>
          <a:p>
            <a:pPr marL="0" indent="0" algn="ctr">
              <a:lnSpc>
                <a:spcPct val="90000"/>
              </a:lnSpc>
              <a:buNone/>
            </a:pPr>
            <a:r>
              <a:rPr lang="en-US" sz="2400" kern="0" dirty="0">
                <a:ea typeface="ＭＳ Ｐゴシック" pitchFamily="34" charset="-128"/>
                <a:cs typeface="Calibri" pitchFamily="34" charset="0"/>
              </a:rPr>
              <a:t>Prior </a:t>
            </a:r>
            <a:r>
              <a:rPr lang="en-US" sz="2400" kern="0" dirty="0">
                <a:solidFill>
                  <a:srgbClr val="00B0F0"/>
                </a:solidFill>
                <a:ea typeface="ＭＳ Ｐゴシック" pitchFamily="34" charset="-128"/>
                <a:cs typeface="Calibri" pitchFamily="34" charset="0"/>
              </a:rPr>
              <a:t>Sampling</a:t>
            </a:r>
            <a:endParaRPr lang="en-US" sz="2000" kern="0" dirty="0">
              <a:solidFill>
                <a:srgbClr val="00B0F0"/>
              </a:solidFill>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p:txBody>
      </p:sp>
      <p:sp>
        <p:nvSpPr>
          <p:cNvPr id="10" name="Rectangle 3"/>
          <p:cNvSpPr txBox="1">
            <a:spLocks noChangeArrowheads="1"/>
          </p:cNvSpPr>
          <p:nvPr/>
        </p:nvSpPr>
        <p:spPr bwMode="auto">
          <a:xfrm>
            <a:off x="4191000" y="1447800"/>
            <a:ext cx="4038600" cy="914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lnSpc>
                <a:spcPct val="90000"/>
              </a:lnSpc>
              <a:buNone/>
            </a:pPr>
            <a:r>
              <a:rPr lang="en-US" sz="2400" kern="0" dirty="0">
                <a:ea typeface="ＭＳ Ｐゴシック" pitchFamily="34" charset="-128"/>
                <a:cs typeface="Calibri" pitchFamily="34" charset="0"/>
              </a:rPr>
              <a:t>Some evidence:</a:t>
            </a:r>
          </a:p>
          <a:p>
            <a:pPr marL="0" indent="0" algn="ctr">
              <a:lnSpc>
                <a:spcPct val="90000"/>
              </a:lnSpc>
              <a:buNone/>
            </a:pPr>
            <a:r>
              <a:rPr lang="en-US" sz="2400" kern="0" dirty="0">
                <a:solidFill>
                  <a:srgbClr val="FF0000"/>
                </a:solidFill>
                <a:ea typeface="ＭＳ Ｐゴシック" pitchFamily="34" charset="-128"/>
                <a:cs typeface="Calibri" pitchFamily="34" charset="0"/>
              </a:rPr>
              <a:t>Likelihood</a:t>
            </a:r>
            <a:r>
              <a:rPr lang="en-US" sz="2400" kern="0" dirty="0">
                <a:ea typeface="ＭＳ Ｐゴシック" pitchFamily="34" charset="-128"/>
                <a:cs typeface="Calibri" pitchFamily="34" charset="0"/>
              </a:rPr>
              <a:t> </a:t>
            </a:r>
            <a:r>
              <a:rPr lang="en-US" sz="2400" kern="0" dirty="0">
                <a:solidFill>
                  <a:srgbClr val="FF0000"/>
                </a:solidFill>
                <a:ea typeface="ＭＳ Ｐゴシック" pitchFamily="34" charset="-128"/>
                <a:cs typeface="Calibri" pitchFamily="34" charset="0"/>
              </a:rPr>
              <a:t>Weighted</a:t>
            </a:r>
            <a:r>
              <a:rPr lang="en-US" sz="2400" kern="0" dirty="0">
                <a:ea typeface="ＭＳ Ｐゴシック" pitchFamily="34" charset="-128"/>
                <a:cs typeface="Calibri" pitchFamily="34" charset="0"/>
              </a:rPr>
              <a:t> </a:t>
            </a:r>
            <a:r>
              <a:rPr lang="en-US" sz="2400" kern="0" dirty="0">
                <a:solidFill>
                  <a:srgbClr val="00B0F0"/>
                </a:solidFill>
                <a:ea typeface="ＭＳ Ｐゴシック" pitchFamily="34" charset="-128"/>
                <a:cs typeface="Calibri" pitchFamily="34" charset="0"/>
              </a:rPr>
              <a:t>Sampling</a:t>
            </a:r>
            <a:endParaRPr lang="en-US" sz="2000" kern="0" dirty="0">
              <a:solidFill>
                <a:srgbClr val="00B0F0"/>
              </a:solidFill>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p:txBody>
      </p:sp>
      <p:sp>
        <p:nvSpPr>
          <p:cNvPr id="11" name="Rectangle 3"/>
          <p:cNvSpPr txBox="1">
            <a:spLocks noChangeArrowheads="1"/>
          </p:cNvSpPr>
          <p:nvPr/>
        </p:nvSpPr>
        <p:spPr bwMode="auto">
          <a:xfrm>
            <a:off x="8349832" y="1455420"/>
            <a:ext cx="3508011" cy="914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lnSpc>
                <a:spcPct val="90000"/>
              </a:lnSpc>
              <a:buNone/>
            </a:pPr>
            <a:r>
              <a:rPr lang="en-US" sz="2400" kern="0" dirty="0">
                <a:ea typeface="ＭＳ Ｐゴシック" pitchFamily="34" charset="-128"/>
                <a:cs typeface="Calibri" pitchFamily="34" charset="0"/>
              </a:rPr>
              <a:t>All evidence:</a:t>
            </a:r>
          </a:p>
          <a:p>
            <a:pPr marL="0" indent="0" algn="ctr">
              <a:lnSpc>
                <a:spcPct val="90000"/>
              </a:lnSpc>
              <a:buNone/>
            </a:pPr>
            <a:r>
              <a:rPr lang="en-US" sz="2400" kern="0" dirty="0">
                <a:solidFill>
                  <a:srgbClr val="FF0000"/>
                </a:solidFill>
                <a:ea typeface="ＭＳ Ｐゴシック" pitchFamily="34" charset="-128"/>
                <a:cs typeface="Calibri" pitchFamily="34" charset="0"/>
              </a:rPr>
              <a:t>Likelihood Weighted</a:t>
            </a:r>
            <a:endParaRPr lang="en-US" sz="2000" kern="0" dirty="0">
              <a:solidFill>
                <a:srgbClr val="FF0000"/>
              </a:solidFill>
              <a:ea typeface="ＭＳ Ｐゴシック" pitchFamily="34" charset="-128"/>
              <a:cs typeface="Calibri" pitchFamily="34" charset="0"/>
            </a:endParaRPr>
          </a:p>
          <a:p>
            <a:pPr marL="0" indent="0">
              <a:lnSpc>
                <a:spcPct val="90000"/>
              </a:lnSpc>
              <a:buNone/>
            </a:pPr>
            <a:endParaRPr lang="en-US" sz="2400" kern="0" dirty="0">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p:txBody>
      </p:sp>
      <p:sp>
        <p:nvSpPr>
          <p:cNvPr id="13" name="Content Placeholder 2">
            <a:extLst>
              <a:ext uri="{FF2B5EF4-FFF2-40B4-BE49-F238E27FC236}">
                <a16:creationId xmlns:a16="http://schemas.microsoft.com/office/drawing/2014/main" id="{D0D8DBD3-E412-47A2-87D6-5F5E5D3FB1BD}"/>
              </a:ext>
            </a:extLst>
          </p:cNvPr>
          <p:cNvSpPr txBox="1">
            <a:spLocks/>
          </p:cNvSpPr>
          <p:nvPr/>
        </p:nvSpPr>
        <p:spPr>
          <a:xfrm>
            <a:off x="304800" y="2362200"/>
            <a:ext cx="3783455" cy="3534520"/>
          </a:xfrm>
          <a:prstGeom prst="rect">
            <a:avLst/>
          </a:prstGeom>
          <a:ln w="28575">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accent1">
                    <a:lumMod val="75000"/>
                  </a:schemeClr>
                </a:solidFill>
                <a:latin typeface="+mn-lt"/>
                <a:ea typeface="+mn-ea"/>
                <a:cs typeface="+mn-cs"/>
              </a:defRPr>
            </a:lvl1pPr>
            <a:lvl2pPr marL="230188" indent="-230188"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460375" indent="-230188"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684213" indent="-223838"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a typeface="ＭＳ Ｐゴシック" pitchFamily="34" charset="-128"/>
              </a:rPr>
              <a:t>Input: no evidence</a:t>
            </a:r>
          </a:p>
          <a:p>
            <a:r>
              <a:rPr lang="en-US" sz="2000" dirty="0">
                <a:ea typeface="ＭＳ Ｐゴシック" pitchFamily="34" charset="-128"/>
              </a:rPr>
              <a:t> </a:t>
            </a:r>
          </a:p>
          <a:p>
            <a:r>
              <a:rPr lang="en-US" sz="2000" dirty="0">
                <a:ea typeface="ＭＳ Ｐゴシック" pitchFamily="34" charset="-128"/>
              </a:rPr>
              <a:t>for </a:t>
            </a:r>
            <a:r>
              <a:rPr lang="en-US" sz="2000" dirty="0" err="1">
                <a:ea typeface="ＭＳ Ｐゴシック" pitchFamily="34" charset="-128"/>
              </a:rPr>
              <a:t>i</a:t>
            </a:r>
            <a:r>
              <a:rPr lang="en-US" sz="2000" dirty="0">
                <a:ea typeface="ＭＳ Ｐゴシック" pitchFamily="34" charset="-128"/>
              </a:rPr>
              <a:t>=1, 2, …, n</a:t>
            </a:r>
          </a:p>
          <a:p>
            <a:r>
              <a:rPr lang="en-US" sz="1800" dirty="0">
                <a:ea typeface="ＭＳ Ｐゴシック" pitchFamily="34" charset="-128"/>
              </a:rPr>
              <a:t>     </a:t>
            </a:r>
          </a:p>
          <a:p>
            <a:pPr marL="230187" lvl="2" indent="0">
              <a:buNone/>
            </a:pPr>
            <a:r>
              <a:rPr lang="en-US" sz="1800" dirty="0">
                <a:ea typeface="ＭＳ Ｐゴシック" pitchFamily="34" charset="-128"/>
              </a:rPr>
              <a:t> </a:t>
            </a:r>
            <a:endParaRPr lang="en-US" sz="1800" baseline="-25000" dirty="0">
              <a:ea typeface="ＭＳ Ｐゴシック" pitchFamily="34" charset="-128"/>
            </a:endParaRPr>
          </a:p>
          <a:p>
            <a:pPr marL="230187" lvl="2" indent="0">
              <a:buNone/>
            </a:pPr>
            <a:r>
              <a:rPr lang="en-US" sz="1800" dirty="0">
                <a:solidFill>
                  <a:srgbClr val="FF0000"/>
                </a:solidFill>
                <a:ea typeface="ＭＳ Ｐゴシック" pitchFamily="34" charset="-128"/>
              </a:rPr>
              <a:t> </a:t>
            </a:r>
            <a:endParaRPr lang="en-US" sz="1600" dirty="0">
              <a:solidFill>
                <a:srgbClr val="FF0000"/>
              </a:solidFill>
              <a:ea typeface="ＭＳ Ｐゴシック" pitchFamily="34" charset="-128"/>
            </a:endParaRPr>
          </a:p>
          <a:p>
            <a:r>
              <a:rPr lang="en-US" sz="1800" dirty="0">
                <a:ea typeface="ＭＳ Ｐゴシック" pitchFamily="34" charset="-128"/>
              </a:rPr>
              <a:t>     </a:t>
            </a:r>
          </a:p>
          <a:p>
            <a:pPr lvl="2"/>
            <a:r>
              <a:rPr lang="en-US" sz="1800" dirty="0">
                <a:solidFill>
                  <a:srgbClr val="00B0F0"/>
                </a:solidFill>
                <a:ea typeface="ＭＳ Ｐゴシック" pitchFamily="34" charset="-128"/>
              </a:rPr>
              <a:t>Sample 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from P(X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 Parents(X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a:t>
            </a:r>
          </a:p>
          <a:p>
            <a:r>
              <a:rPr lang="en-US" sz="2000" dirty="0">
                <a:ea typeface="ＭＳ Ｐゴシック" pitchFamily="34" charset="-128"/>
              </a:rPr>
              <a:t>return </a:t>
            </a:r>
            <a:r>
              <a:rPr lang="en-US" sz="2000" dirty="0">
                <a:solidFill>
                  <a:srgbClr val="00B0F0"/>
                </a:solidFill>
                <a:ea typeface="ＭＳ Ｐゴシック" pitchFamily="34" charset="-128"/>
              </a:rPr>
              <a:t>(x</a:t>
            </a:r>
            <a:r>
              <a:rPr lang="en-US" sz="2000" baseline="-25000" dirty="0">
                <a:solidFill>
                  <a:srgbClr val="00B0F0"/>
                </a:solidFill>
                <a:ea typeface="ＭＳ Ｐゴシック" pitchFamily="34" charset="-128"/>
              </a:rPr>
              <a:t>1</a:t>
            </a:r>
            <a:r>
              <a:rPr lang="en-US" sz="2000" dirty="0">
                <a:solidFill>
                  <a:srgbClr val="00B0F0"/>
                </a:solidFill>
                <a:ea typeface="ＭＳ Ｐゴシック" pitchFamily="34" charset="-128"/>
              </a:rPr>
              <a:t>, x</a:t>
            </a:r>
            <a:r>
              <a:rPr lang="en-US" sz="2000" baseline="-25000" dirty="0">
                <a:solidFill>
                  <a:srgbClr val="00B0F0"/>
                </a:solidFill>
                <a:ea typeface="ＭＳ Ｐゴシック" pitchFamily="34" charset="-128"/>
              </a:rPr>
              <a:t>2</a:t>
            </a:r>
            <a:r>
              <a:rPr lang="en-US" sz="2000" dirty="0">
                <a:solidFill>
                  <a:srgbClr val="00B0F0"/>
                </a:solidFill>
                <a:ea typeface="ＭＳ Ｐゴシック" pitchFamily="34" charset="-128"/>
              </a:rPr>
              <a:t>, …, </a:t>
            </a:r>
            <a:r>
              <a:rPr lang="en-US" sz="2000" dirty="0" err="1">
                <a:solidFill>
                  <a:srgbClr val="00B0F0"/>
                </a:solidFill>
                <a:ea typeface="ＭＳ Ｐゴシック" pitchFamily="34" charset="-128"/>
              </a:rPr>
              <a:t>x</a:t>
            </a:r>
            <a:r>
              <a:rPr lang="en-US" sz="2000" baseline="-25000" dirty="0" err="1">
                <a:solidFill>
                  <a:srgbClr val="00B0F0"/>
                </a:solidFill>
                <a:ea typeface="ＭＳ Ｐゴシック" pitchFamily="34" charset="-128"/>
              </a:rPr>
              <a:t>n</a:t>
            </a:r>
            <a:r>
              <a:rPr lang="en-US" sz="2000" dirty="0">
                <a:solidFill>
                  <a:srgbClr val="00B0F0"/>
                </a:solidFill>
                <a:ea typeface="ＭＳ Ｐゴシック" pitchFamily="34" charset="-128"/>
              </a:rPr>
              <a:t>)</a:t>
            </a:r>
            <a:endParaRPr lang="en-US" sz="2000" dirty="0">
              <a:solidFill>
                <a:srgbClr val="FF0000"/>
              </a:solidFill>
              <a:ea typeface="ＭＳ Ｐゴシック" pitchFamily="34" charset="-128"/>
            </a:endParaRPr>
          </a:p>
        </p:txBody>
      </p:sp>
      <p:sp>
        <p:nvSpPr>
          <p:cNvPr id="14" name="Content Placeholder 2">
            <a:extLst>
              <a:ext uri="{FF2B5EF4-FFF2-40B4-BE49-F238E27FC236}">
                <a16:creationId xmlns:a16="http://schemas.microsoft.com/office/drawing/2014/main" id="{FBE0C275-CF0D-46DA-A896-CE04DFAF8A59}"/>
              </a:ext>
            </a:extLst>
          </p:cNvPr>
          <p:cNvSpPr txBox="1">
            <a:spLocks/>
          </p:cNvSpPr>
          <p:nvPr/>
        </p:nvSpPr>
        <p:spPr>
          <a:xfrm>
            <a:off x="4327316" y="2362200"/>
            <a:ext cx="3783455" cy="3534520"/>
          </a:xfrm>
          <a:prstGeom prst="rect">
            <a:avLst/>
          </a:prstGeom>
          <a:ln w="28575">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accent1">
                    <a:lumMod val="75000"/>
                  </a:schemeClr>
                </a:solidFill>
                <a:latin typeface="+mn-lt"/>
                <a:ea typeface="+mn-ea"/>
                <a:cs typeface="+mn-cs"/>
              </a:defRPr>
            </a:lvl1pPr>
            <a:lvl2pPr marL="230188" indent="-230188"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460375" indent="-230188"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684213" indent="-223838"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a typeface="ＭＳ Ｐゴシック" pitchFamily="34" charset="-128"/>
              </a:rPr>
              <a:t>Input: evidence instantiation</a:t>
            </a:r>
          </a:p>
          <a:p>
            <a:r>
              <a:rPr lang="en-US" sz="2000" dirty="0">
                <a:ea typeface="ＭＳ Ｐゴシック" pitchFamily="34" charset="-128"/>
              </a:rPr>
              <a:t>w = 1.0</a:t>
            </a:r>
          </a:p>
          <a:p>
            <a:r>
              <a:rPr lang="en-US" sz="2000" dirty="0">
                <a:ea typeface="ＭＳ Ｐゴシック" pitchFamily="34" charset="-128"/>
              </a:rPr>
              <a:t>for </a:t>
            </a:r>
            <a:r>
              <a:rPr lang="en-US" sz="2000" dirty="0" err="1">
                <a:ea typeface="ＭＳ Ｐゴシック" pitchFamily="34" charset="-128"/>
              </a:rPr>
              <a:t>i</a:t>
            </a:r>
            <a:r>
              <a:rPr lang="en-US" sz="2000" dirty="0">
                <a:ea typeface="ＭＳ Ｐゴシック" pitchFamily="34" charset="-128"/>
              </a:rPr>
              <a:t>=1, 2, …, n</a:t>
            </a:r>
          </a:p>
          <a:p>
            <a:r>
              <a:rPr lang="en-US" sz="1800" dirty="0">
                <a:ea typeface="ＭＳ Ｐゴシック" pitchFamily="34" charset="-128"/>
              </a:rPr>
              <a:t>    if X</a:t>
            </a:r>
            <a:r>
              <a:rPr lang="en-US" sz="1800" baseline="-25000" dirty="0">
                <a:ea typeface="ＭＳ Ｐゴシック" pitchFamily="34" charset="-128"/>
              </a:rPr>
              <a:t>i</a:t>
            </a:r>
            <a:r>
              <a:rPr lang="en-US" sz="1800" dirty="0">
                <a:ea typeface="ＭＳ Ｐゴシック" pitchFamily="34" charset="-128"/>
              </a:rPr>
              <a:t> is an evidence variable</a:t>
            </a:r>
          </a:p>
          <a:p>
            <a:pPr lvl="2"/>
            <a:r>
              <a:rPr lang="en-US" sz="1800" dirty="0">
                <a:ea typeface="ＭＳ Ｐゴシック" pitchFamily="34" charset="-128"/>
              </a:rPr>
              <a:t>X</a:t>
            </a:r>
            <a:r>
              <a:rPr lang="en-US" sz="1800" baseline="-25000" dirty="0">
                <a:ea typeface="ＭＳ Ｐゴシック" pitchFamily="34" charset="-128"/>
              </a:rPr>
              <a:t>i</a:t>
            </a:r>
            <a:r>
              <a:rPr lang="en-US" sz="1800" dirty="0">
                <a:ea typeface="ＭＳ Ｐゴシック" pitchFamily="34" charset="-128"/>
              </a:rPr>
              <a:t> = observation x</a:t>
            </a:r>
            <a:r>
              <a:rPr lang="en-US" sz="1800" baseline="-25000" dirty="0">
                <a:ea typeface="ＭＳ Ｐゴシック" pitchFamily="34" charset="-128"/>
              </a:rPr>
              <a:t>i</a:t>
            </a:r>
            <a:r>
              <a:rPr lang="en-US" sz="1800" dirty="0">
                <a:ea typeface="ＭＳ Ｐゴシック" pitchFamily="34" charset="-128"/>
              </a:rPr>
              <a:t> for X</a:t>
            </a:r>
            <a:r>
              <a:rPr lang="en-US" sz="1800" baseline="-25000" dirty="0">
                <a:ea typeface="ＭＳ Ｐゴシック" pitchFamily="34" charset="-128"/>
              </a:rPr>
              <a:t>i</a:t>
            </a:r>
          </a:p>
          <a:p>
            <a:pPr lvl="2"/>
            <a:r>
              <a:rPr lang="en-US" sz="1800" dirty="0">
                <a:solidFill>
                  <a:srgbClr val="FF0000"/>
                </a:solidFill>
                <a:ea typeface="ＭＳ Ｐゴシック" pitchFamily="34" charset="-128"/>
              </a:rPr>
              <a:t>Set w = w * P(x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 | Parents(X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a:t>
            </a:r>
            <a:endParaRPr lang="en-US" sz="1600" dirty="0">
              <a:solidFill>
                <a:srgbClr val="FF0000"/>
              </a:solidFill>
              <a:ea typeface="ＭＳ Ｐゴシック" pitchFamily="34" charset="-128"/>
            </a:endParaRPr>
          </a:p>
          <a:p>
            <a:r>
              <a:rPr lang="en-US" sz="1800" dirty="0">
                <a:ea typeface="ＭＳ Ｐゴシック" pitchFamily="34" charset="-128"/>
              </a:rPr>
              <a:t>    else</a:t>
            </a:r>
          </a:p>
          <a:p>
            <a:pPr lvl="2"/>
            <a:r>
              <a:rPr lang="en-US" sz="1800" dirty="0">
                <a:solidFill>
                  <a:srgbClr val="00B0F0"/>
                </a:solidFill>
                <a:ea typeface="ＭＳ Ｐゴシック" pitchFamily="34" charset="-128"/>
              </a:rPr>
              <a:t>Sample 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from P(X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 Parents(X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a:t>
            </a:r>
          </a:p>
          <a:p>
            <a:r>
              <a:rPr lang="en-US" sz="2000" dirty="0">
                <a:ea typeface="ＭＳ Ｐゴシック" pitchFamily="34" charset="-128"/>
              </a:rPr>
              <a:t>return </a:t>
            </a:r>
            <a:r>
              <a:rPr lang="en-US" sz="2000" dirty="0">
                <a:solidFill>
                  <a:srgbClr val="00B0F0"/>
                </a:solidFill>
                <a:ea typeface="ＭＳ Ｐゴシック" pitchFamily="34" charset="-128"/>
              </a:rPr>
              <a:t>(x</a:t>
            </a:r>
            <a:r>
              <a:rPr lang="en-US" sz="2000" baseline="-25000" dirty="0">
                <a:solidFill>
                  <a:srgbClr val="00B0F0"/>
                </a:solidFill>
                <a:ea typeface="ＭＳ Ｐゴシック" pitchFamily="34" charset="-128"/>
              </a:rPr>
              <a:t>1</a:t>
            </a:r>
            <a:r>
              <a:rPr lang="en-US" sz="2000" dirty="0">
                <a:solidFill>
                  <a:srgbClr val="00B0F0"/>
                </a:solidFill>
                <a:ea typeface="ＭＳ Ｐゴシック" pitchFamily="34" charset="-128"/>
              </a:rPr>
              <a:t>, x</a:t>
            </a:r>
            <a:r>
              <a:rPr lang="en-US" sz="2000" baseline="-25000" dirty="0">
                <a:solidFill>
                  <a:srgbClr val="00B0F0"/>
                </a:solidFill>
                <a:ea typeface="ＭＳ Ｐゴシック" pitchFamily="34" charset="-128"/>
              </a:rPr>
              <a:t>2</a:t>
            </a:r>
            <a:r>
              <a:rPr lang="en-US" sz="2000" dirty="0">
                <a:solidFill>
                  <a:srgbClr val="00B0F0"/>
                </a:solidFill>
                <a:ea typeface="ＭＳ Ｐゴシック" pitchFamily="34" charset="-128"/>
              </a:rPr>
              <a:t>, …, </a:t>
            </a:r>
            <a:r>
              <a:rPr lang="en-US" sz="2000" dirty="0" err="1">
                <a:solidFill>
                  <a:srgbClr val="00B0F0"/>
                </a:solidFill>
                <a:ea typeface="ＭＳ Ｐゴシック" pitchFamily="34" charset="-128"/>
              </a:rPr>
              <a:t>x</a:t>
            </a:r>
            <a:r>
              <a:rPr lang="en-US" sz="2000" baseline="-25000" dirty="0" err="1">
                <a:solidFill>
                  <a:srgbClr val="00B0F0"/>
                </a:solidFill>
                <a:ea typeface="ＭＳ Ｐゴシック" pitchFamily="34" charset="-128"/>
              </a:rPr>
              <a:t>n</a:t>
            </a:r>
            <a:r>
              <a:rPr lang="en-US" sz="2000" dirty="0">
                <a:solidFill>
                  <a:srgbClr val="00B0F0"/>
                </a:solidFill>
                <a:ea typeface="ＭＳ Ｐゴシック" pitchFamily="34" charset="-128"/>
              </a:rPr>
              <a:t>), </a:t>
            </a:r>
            <a:r>
              <a:rPr lang="en-US" sz="2000" dirty="0">
                <a:solidFill>
                  <a:srgbClr val="FF0000"/>
                </a:solidFill>
                <a:ea typeface="ＭＳ Ｐゴシック" pitchFamily="34" charset="-128"/>
              </a:rPr>
              <a:t>w</a:t>
            </a:r>
          </a:p>
        </p:txBody>
      </p:sp>
    </p:spTree>
    <p:extLst>
      <p:ext uri="{BB962C8B-B14F-4D97-AF65-F5344CB8AC3E}">
        <p14:creationId xmlns:p14="http://schemas.microsoft.com/office/powerpoint/2010/main" val="360911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 Sonar (P5)</a:t>
            </a:r>
          </a:p>
        </p:txBody>
      </p:sp>
      <p:pic>
        <p:nvPicPr>
          <p:cNvPr id="5" name="Picture 4" descr="Screen Shot 2014-08-21 at 7.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111" y="1295400"/>
            <a:ext cx="6073778" cy="5107381"/>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3725266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Pacman – Sonar (no beliefs)</a:t>
            </a:r>
          </a:p>
        </p:txBody>
      </p:sp>
    </p:spTree>
    <p:extLst>
      <p:ext uri="{BB962C8B-B14F-4D97-AF65-F5344CB8AC3E}">
        <p14:creationId xmlns:p14="http://schemas.microsoft.com/office/powerpoint/2010/main" val="2421446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1" name="Oval 8"/>
          <p:cNvSpPr>
            <a:spLocks noChangeArrowheads="1"/>
          </p:cNvSpPr>
          <p:nvPr/>
        </p:nvSpPr>
        <p:spPr bwMode="auto">
          <a:xfrm>
            <a:off x="16764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sp>
        <p:nvSpPr>
          <p:cNvPr id="36880" name="Oval 17"/>
          <p:cNvSpPr>
            <a:spLocks noChangeArrowheads="1"/>
          </p:cNvSpPr>
          <p:nvPr/>
        </p:nvSpPr>
        <p:spPr bwMode="auto">
          <a:xfrm>
            <a:off x="25908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p>
        </p:txBody>
      </p:sp>
      <p:sp>
        <p:nvSpPr>
          <p:cNvPr id="36881" name="Oval 18"/>
          <p:cNvSpPr>
            <a:spLocks noChangeArrowheads="1"/>
          </p:cNvSpPr>
          <p:nvPr/>
        </p:nvSpPr>
        <p:spPr bwMode="auto">
          <a:xfrm>
            <a:off x="35052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36882" name="Oval 19"/>
          <p:cNvSpPr>
            <a:spLocks noChangeArrowheads="1"/>
          </p:cNvSpPr>
          <p:nvPr/>
        </p:nvSpPr>
        <p:spPr bwMode="auto">
          <a:xfrm>
            <a:off x="44196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0"/>
            <a:ext cx="5107669" cy="4630181"/>
          </a:xfrm>
          <a:prstGeom prst="rect">
            <a:avLst/>
          </a:prstGeom>
        </p:spPr>
      </p:pic>
    </p:spTree>
    <p:extLst>
      <p:ext uri="{BB962C8B-B14F-4D97-AF65-F5344CB8AC3E}">
        <p14:creationId xmlns:p14="http://schemas.microsoft.com/office/powerpoint/2010/main" val="1443613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dirty="0">
                <a:latin typeface="Calibri"/>
                <a:ea typeface="ＭＳ Ｐゴシック" pitchFamily="34" charset="-128"/>
                <a:cs typeface="Calibri"/>
              </a:rPr>
              <a:t>Dynamic Bayes Nets (DBNs)</a:t>
            </a:r>
          </a:p>
        </p:txBody>
      </p:sp>
      <p:sp>
        <p:nvSpPr>
          <p:cNvPr id="5" name="Content Placeholder 2"/>
          <p:cNvSpPr>
            <a:spLocks noGrp="1"/>
          </p:cNvSpPr>
          <p:nvPr>
            <p:ph idx="1"/>
          </p:nvPr>
        </p:nvSpPr>
        <p:spPr>
          <a:xfrm>
            <a:off x="457200" y="1219200"/>
            <a:ext cx="7315200" cy="5181600"/>
          </a:xfrm>
        </p:spPr>
        <p:txBody>
          <a:bodyPr/>
          <a:lstStyle/>
          <a:p>
            <a:r>
              <a:rPr lang="en-US" sz="2400" dirty="0">
                <a:latin typeface="Calibri"/>
                <a:ea typeface="ＭＳ Ｐゴシック" pitchFamily="34" charset="-128"/>
                <a:cs typeface="Calibri"/>
              </a:rPr>
              <a:t>We want to track multiple variables over time, using multiple sources of evidence</a:t>
            </a:r>
          </a:p>
          <a:p>
            <a:pPr lvl="7"/>
            <a:endParaRPr lang="en-US" sz="600" dirty="0">
              <a:latin typeface="Calibri"/>
              <a:ea typeface="ＭＳ Ｐゴシック" pitchFamily="34" charset="-128"/>
              <a:cs typeface="Calibri"/>
            </a:endParaRPr>
          </a:p>
          <a:p>
            <a:r>
              <a:rPr lang="en-US" sz="2400" dirty="0">
                <a:latin typeface="Calibri"/>
                <a:ea typeface="ＭＳ Ｐゴシック" pitchFamily="34" charset="-128"/>
                <a:cs typeface="Calibri"/>
              </a:rPr>
              <a:t>Idea: Repeat a fixed Bayes net structure at each time</a:t>
            </a:r>
          </a:p>
          <a:p>
            <a:pPr lvl="7"/>
            <a:endParaRPr lang="en-US" sz="600" dirty="0">
              <a:latin typeface="Calibri"/>
              <a:ea typeface="ＭＳ Ｐゴシック" pitchFamily="34" charset="-128"/>
              <a:cs typeface="Calibri"/>
            </a:endParaRPr>
          </a:p>
          <a:p>
            <a:r>
              <a:rPr lang="en-US" sz="2400" dirty="0">
                <a:latin typeface="Calibri"/>
                <a:ea typeface="ＭＳ Ｐゴシック" pitchFamily="34" charset="-128"/>
                <a:cs typeface="Calibri"/>
              </a:rPr>
              <a:t>Variables from time </a:t>
            </a:r>
            <a:r>
              <a:rPr lang="en-US" sz="2400" i="1" dirty="0">
                <a:solidFill>
                  <a:srgbClr val="CC00CC"/>
                </a:solidFill>
                <a:latin typeface="Calibri"/>
                <a:ea typeface="ＭＳ Ｐゴシック" pitchFamily="34" charset="-128"/>
                <a:cs typeface="Calibri"/>
              </a:rPr>
              <a:t>t</a:t>
            </a:r>
            <a:r>
              <a:rPr lang="en-US" sz="2400" dirty="0">
                <a:latin typeface="Calibri"/>
                <a:ea typeface="ＭＳ Ｐゴシック" pitchFamily="34" charset="-128"/>
                <a:cs typeface="Calibri"/>
              </a:rPr>
              <a:t> can condition on those from </a:t>
            </a:r>
            <a:r>
              <a:rPr lang="en-US" sz="2400" i="1" dirty="0">
                <a:solidFill>
                  <a:srgbClr val="CC00CC"/>
                </a:solidFill>
                <a:latin typeface="Calibri"/>
                <a:ea typeface="ＭＳ Ｐゴシック" pitchFamily="34" charset="-128"/>
                <a:cs typeface="Calibri"/>
              </a:rPr>
              <a:t>t-1</a:t>
            </a: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18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p:txBody>
      </p:sp>
      <p:grpSp>
        <p:nvGrpSpPr>
          <p:cNvPr id="2" name="Group 50"/>
          <p:cNvGrpSpPr>
            <a:grpSpLocks/>
          </p:cNvGrpSpPr>
          <p:nvPr/>
        </p:nvGrpSpPr>
        <p:grpSpPr bwMode="auto">
          <a:xfrm>
            <a:off x="1231901" y="3762375"/>
            <a:ext cx="1357313" cy="1970088"/>
            <a:chOff x="1231366" y="3762103"/>
            <a:chExt cx="1358537" cy="1970314"/>
          </a:xfrm>
        </p:grpSpPr>
        <p:sp>
          <p:nvSpPr>
            <p:cNvPr id="79909" name="Oval 2"/>
            <p:cNvSpPr>
              <a:spLocks noChangeArrowheads="1"/>
            </p:cNvSpPr>
            <p:nvPr/>
          </p:nvSpPr>
          <p:spPr bwMode="auto">
            <a:xfrm>
              <a:off x="1231366" y="376210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1</a:t>
              </a:r>
              <a:r>
                <a:rPr lang="en-US" b="1" baseline="30000">
                  <a:latin typeface="Calibri"/>
                  <a:cs typeface="Calibri"/>
                </a:rPr>
                <a:t>a</a:t>
              </a:r>
              <a:endParaRPr lang="en-US" b="1">
                <a:latin typeface="Calibri"/>
                <a:cs typeface="Calibri"/>
              </a:endParaRPr>
            </a:p>
          </p:txBody>
        </p:sp>
        <p:sp>
          <p:nvSpPr>
            <p:cNvPr id="9" name="Oval 3"/>
            <p:cNvSpPr>
              <a:spLocks noChangeArrowheads="1"/>
            </p:cNvSpPr>
            <p:nvPr/>
          </p:nvSpPr>
          <p:spPr bwMode="auto">
            <a:xfrm>
              <a:off x="1231366" y="5105282"/>
              <a:ext cx="627628"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1</a:t>
              </a:r>
              <a:r>
                <a:rPr lang="en-US" b="1" baseline="30000" dirty="0">
                  <a:latin typeface="Calibri"/>
                  <a:cs typeface="Calibri"/>
                </a:rPr>
                <a:t>a</a:t>
              </a:r>
              <a:endParaRPr lang="en-US" sz="2000" b="1" dirty="0">
                <a:latin typeface="Calibri"/>
                <a:cs typeface="Calibri"/>
              </a:endParaRPr>
            </a:p>
          </p:txBody>
        </p:sp>
        <p:cxnSp>
          <p:nvCxnSpPr>
            <p:cNvPr id="79911" name="AutoShape 4"/>
            <p:cNvCxnSpPr>
              <a:cxnSpLocks noChangeShapeType="1"/>
              <a:stCxn id="79909" idx="4"/>
              <a:endCxn id="9" idx="0"/>
            </p:cNvCxnSpPr>
            <p:nvPr/>
          </p:nvCxnSpPr>
          <p:spPr bwMode="auto">
            <a:xfrm rot="5400000">
              <a:off x="1186735" y="4747260"/>
              <a:ext cx="71628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1" name="Oval 5"/>
            <p:cNvSpPr>
              <a:spLocks noChangeArrowheads="1"/>
            </p:cNvSpPr>
            <p:nvPr/>
          </p:nvSpPr>
          <p:spPr bwMode="auto">
            <a:xfrm>
              <a:off x="1962275" y="5105282"/>
              <a:ext cx="627628"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1</a:t>
              </a:r>
              <a:r>
                <a:rPr lang="en-US" b="1" baseline="30000" dirty="0">
                  <a:latin typeface="Calibri"/>
                  <a:cs typeface="Calibri"/>
                </a:rPr>
                <a:t>b</a:t>
              </a:r>
              <a:endParaRPr lang="en-US" sz="2000" b="1" dirty="0">
                <a:latin typeface="Calibri"/>
                <a:cs typeface="Calibri"/>
              </a:endParaRPr>
            </a:p>
          </p:txBody>
        </p:sp>
        <p:cxnSp>
          <p:nvCxnSpPr>
            <p:cNvPr id="79913" name="AutoShape 6"/>
            <p:cNvCxnSpPr>
              <a:cxnSpLocks noChangeShapeType="1"/>
              <a:stCxn id="79914" idx="4"/>
              <a:endCxn id="11" idx="0"/>
            </p:cNvCxnSpPr>
            <p:nvPr/>
          </p:nvCxnSpPr>
          <p:spPr bwMode="auto">
            <a:xfrm rot="5400000">
              <a:off x="2162095" y="4991100"/>
              <a:ext cx="22860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914" name="Oval 9"/>
            <p:cNvSpPr>
              <a:spLocks noChangeArrowheads="1"/>
            </p:cNvSpPr>
            <p:nvPr/>
          </p:nvSpPr>
          <p:spPr bwMode="auto">
            <a:xfrm>
              <a:off x="1962886" y="424978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1</a:t>
              </a:r>
              <a:r>
                <a:rPr lang="en-US" b="1" baseline="30000">
                  <a:latin typeface="Calibri"/>
                  <a:cs typeface="Calibri"/>
                </a:rPr>
                <a:t>b</a:t>
              </a:r>
              <a:endParaRPr lang="en-US" b="1">
                <a:latin typeface="Calibri"/>
                <a:cs typeface="Calibri"/>
              </a:endParaRPr>
            </a:p>
          </p:txBody>
        </p:sp>
      </p:grpSp>
      <p:grpSp>
        <p:nvGrpSpPr>
          <p:cNvPr id="3" name="Group 51"/>
          <p:cNvGrpSpPr>
            <a:grpSpLocks/>
          </p:cNvGrpSpPr>
          <p:nvPr/>
        </p:nvGrpSpPr>
        <p:grpSpPr bwMode="auto">
          <a:xfrm>
            <a:off x="1858353" y="3762375"/>
            <a:ext cx="2891447" cy="1970088"/>
            <a:chOff x="1857773" y="3762103"/>
            <a:chExt cx="2891855" cy="1970314"/>
          </a:xfrm>
        </p:grpSpPr>
        <p:sp>
          <p:nvSpPr>
            <p:cNvPr id="79899" name="Oval 17"/>
            <p:cNvSpPr>
              <a:spLocks noChangeArrowheads="1"/>
            </p:cNvSpPr>
            <p:nvPr/>
          </p:nvSpPr>
          <p:spPr bwMode="auto">
            <a:xfrm>
              <a:off x="3391091" y="376210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2</a:t>
              </a:r>
              <a:r>
                <a:rPr lang="en-US" b="1" baseline="30000">
                  <a:latin typeface="Calibri"/>
                  <a:cs typeface="Calibri"/>
                </a:rPr>
                <a:t>a</a:t>
              </a:r>
              <a:endParaRPr lang="en-US" b="1">
                <a:latin typeface="Calibri"/>
                <a:cs typeface="Calibri"/>
              </a:endParaRPr>
            </a:p>
          </p:txBody>
        </p:sp>
        <p:sp>
          <p:nvSpPr>
            <p:cNvPr id="15" name="Oval 18"/>
            <p:cNvSpPr>
              <a:spLocks noChangeArrowheads="1"/>
            </p:cNvSpPr>
            <p:nvPr/>
          </p:nvSpPr>
          <p:spPr bwMode="auto">
            <a:xfrm>
              <a:off x="3390536" y="5105282"/>
              <a:ext cx="627152"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2</a:t>
              </a:r>
              <a:r>
                <a:rPr lang="en-US" b="1" baseline="30000" dirty="0">
                  <a:latin typeface="Calibri"/>
                  <a:cs typeface="Calibri"/>
                </a:rPr>
                <a:t>a</a:t>
              </a:r>
              <a:endParaRPr lang="en-US" sz="2000" b="1" dirty="0">
                <a:latin typeface="Calibri"/>
                <a:cs typeface="Calibri"/>
              </a:endParaRPr>
            </a:p>
          </p:txBody>
        </p:sp>
        <p:cxnSp>
          <p:nvCxnSpPr>
            <p:cNvPr id="79901" name="AutoShape 19"/>
            <p:cNvCxnSpPr>
              <a:cxnSpLocks noChangeShapeType="1"/>
              <a:stCxn id="79899" idx="4"/>
              <a:endCxn id="15" idx="0"/>
            </p:cNvCxnSpPr>
            <p:nvPr/>
          </p:nvCxnSpPr>
          <p:spPr bwMode="auto">
            <a:xfrm rot="5400000">
              <a:off x="3346460" y="4747260"/>
              <a:ext cx="71628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7" name="Oval 20"/>
            <p:cNvSpPr>
              <a:spLocks noChangeArrowheads="1"/>
            </p:cNvSpPr>
            <p:nvPr/>
          </p:nvSpPr>
          <p:spPr bwMode="auto">
            <a:xfrm>
              <a:off x="4122477" y="5105282"/>
              <a:ext cx="627151"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2</a:t>
              </a:r>
              <a:r>
                <a:rPr lang="en-US" b="1" baseline="30000" dirty="0">
                  <a:latin typeface="Calibri"/>
                  <a:cs typeface="Calibri"/>
                </a:rPr>
                <a:t>b</a:t>
              </a:r>
              <a:endParaRPr lang="en-US" sz="2000" b="1" dirty="0">
                <a:latin typeface="Calibri"/>
                <a:cs typeface="Calibri"/>
              </a:endParaRPr>
            </a:p>
          </p:txBody>
        </p:sp>
        <p:cxnSp>
          <p:nvCxnSpPr>
            <p:cNvPr id="79903" name="AutoShape 21"/>
            <p:cNvCxnSpPr>
              <a:cxnSpLocks noChangeShapeType="1"/>
              <a:stCxn id="79904" idx="4"/>
              <a:endCxn id="17" idx="0"/>
            </p:cNvCxnSpPr>
            <p:nvPr/>
          </p:nvCxnSpPr>
          <p:spPr bwMode="auto">
            <a:xfrm rot="5400000">
              <a:off x="4321820" y="4991100"/>
              <a:ext cx="22860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904" name="Oval 22"/>
            <p:cNvSpPr>
              <a:spLocks noChangeArrowheads="1"/>
            </p:cNvSpPr>
            <p:nvPr/>
          </p:nvSpPr>
          <p:spPr bwMode="auto">
            <a:xfrm>
              <a:off x="4122611" y="424978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2</a:t>
              </a:r>
              <a:r>
                <a:rPr lang="en-US" b="1" baseline="30000">
                  <a:latin typeface="Calibri"/>
                  <a:cs typeface="Calibri"/>
                </a:rPr>
                <a:t>b</a:t>
              </a:r>
              <a:endParaRPr lang="en-US" b="1">
                <a:latin typeface="Calibri"/>
                <a:cs typeface="Calibri"/>
              </a:endParaRPr>
            </a:p>
          </p:txBody>
        </p:sp>
        <p:cxnSp>
          <p:nvCxnSpPr>
            <p:cNvPr id="79905" name="AutoShape 25"/>
            <p:cNvCxnSpPr>
              <a:cxnSpLocks noChangeShapeType="1"/>
              <a:stCxn id="79909" idx="6"/>
              <a:endCxn id="79899" idx="2"/>
            </p:cNvCxnSpPr>
            <p:nvPr/>
          </p:nvCxnSpPr>
          <p:spPr bwMode="auto">
            <a:xfrm flipV="1">
              <a:off x="1857773" y="4075612"/>
              <a:ext cx="1533318" cy="76209"/>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906" name="AutoShape 26"/>
            <p:cNvCxnSpPr>
              <a:cxnSpLocks noChangeShapeType="1"/>
              <a:stCxn id="79914" idx="6"/>
              <a:endCxn id="79904" idx="2"/>
            </p:cNvCxnSpPr>
            <p:nvPr/>
          </p:nvCxnSpPr>
          <p:spPr bwMode="auto">
            <a:xfrm flipV="1">
              <a:off x="2588737" y="4563292"/>
              <a:ext cx="1533873" cy="76209"/>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907" name="AutoShape 27"/>
            <p:cNvCxnSpPr>
              <a:cxnSpLocks noChangeShapeType="1"/>
              <a:stCxn id="79914" idx="6"/>
              <a:endCxn id="79899" idx="3"/>
            </p:cNvCxnSpPr>
            <p:nvPr/>
          </p:nvCxnSpPr>
          <p:spPr bwMode="auto">
            <a:xfrm flipV="1">
              <a:off x="2588737" y="4297295"/>
              <a:ext cx="894179" cy="342205"/>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908" name="AutoShape 28"/>
            <p:cNvCxnSpPr>
              <a:cxnSpLocks noChangeShapeType="1"/>
              <a:stCxn id="79899" idx="6"/>
              <a:endCxn id="79904" idx="1"/>
            </p:cNvCxnSpPr>
            <p:nvPr/>
          </p:nvCxnSpPr>
          <p:spPr bwMode="auto">
            <a:xfrm>
              <a:off x="4018108" y="4075612"/>
              <a:ext cx="196328" cy="265995"/>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4" name="Group 53"/>
          <p:cNvGrpSpPr>
            <a:grpSpLocks/>
          </p:cNvGrpSpPr>
          <p:nvPr/>
        </p:nvGrpSpPr>
        <p:grpSpPr bwMode="auto">
          <a:xfrm>
            <a:off x="1035051" y="3276600"/>
            <a:ext cx="1727200" cy="2590800"/>
            <a:chOff x="1035423" y="3276600"/>
            <a:chExt cx="1726474" cy="2590800"/>
          </a:xfrm>
        </p:grpSpPr>
        <p:sp>
          <p:nvSpPr>
            <p:cNvPr id="79897" name="Rectangle 16"/>
            <p:cNvSpPr>
              <a:spLocks noChangeArrowheads="1"/>
            </p:cNvSpPr>
            <p:nvPr/>
          </p:nvSpPr>
          <p:spPr bwMode="auto">
            <a:xfrm>
              <a:off x="1035423" y="3657600"/>
              <a:ext cx="1726474"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79898" name="TextBox 26"/>
            <p:cNvSpPr txBox="1">
              <a:spLocks noChangeArrowheads="1"/>
            </p:cNvSpPr>
            <p:nvPr/>
          </p:nvSpPr>
          <p:spPr bwMode="auto">
            <a:xfrm>
              <a:off x="1618898" y="3276600"/>
              <a:ext cx="565974" cy="3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900" dirty="0">
                  <a:latin typeface="Calibri"/>
                  <a:cs typeface="Calibri"/>
                </a:rPr>
                <a:t>t =1</a:t>
              </a:r>
            </a:p>
          </p:txBody>
        </p:sp>
      </p:grpSp>
      <p:grpSp>
        <p:nvGrpSpPr>
          <p:cNvPr id="6" name="Group 54"/>
          <p:cNvGrpSpPr>
            <a:grpSpLocks/>
          </p:cNvGrpSpPr>
          <p:nvPr/>
        </p:nvGrpSpPr>
        <p:grpSpPr bwMode="auto">
          <a:xfrm>
            <a:off x="3219451" y="3276600"/>
            <a:ext cx="1676400" cy="2590800"/>
            <a:chOff x="3219097" y="3276600"/>
            <a:chExt cx="1676400" cy="2590800"/>
          </a:xfrm>
        </p:grpSpPr>
        <p:sp>
          <p:nvSpPr>
            <p:cNvPr id="79895" name="Rectangle 16"/>
            <p:cNvSpPr>
              <a:spLocks noChangeArrowheads="1"/>
            </p:cNvSpPr>
            <p:nvPr/>
          </p:nvSpPr>
          <p:spPr bwMode="auto">
            <a:xfrm>
              <a:off x="3219097" y="3657600"/>
              <a:ext cx="1676400"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79896" name="TextBox 27"/>
            <p:cNvSpPr txBox="1">
              <a:spLocks noChangeArrowheads="1"/>
            </p:cNvSpPr>
            <p:nvPr/>
          </p:nvSpPr>
          <p:spPr bwMode="auto">
            <a:xfrm>
              <a:off x="3862498" y="3276600"/>
              <a:ext cx="566212" cy="3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900" dirty="0">
                  <a:latin typeface="Calibri"/>
                  <a:cs typeface="Calibri"/>
                </a:rPr>
                <a:t>t =2</a:t>
              </a:r>
            </a:p>
          </p:txBody>
        </p:sp>
      </p:grpSp>
      <p:grpSp>
        <p:nvGrpSpPr>
          <p:cNvPr id="7" name="Group 52"/>
          <p:cNvGrpSpPr>
            <a:grpSpLocks/>
          </p:cNvGrpSpPr>
          <p:nvPr/>
        </p:nvGrpSpPr>
        <p:grpSpPr bwMode="auto">
          <a:xfrm>
            <a:off x="4018384" y="3276600"/>
            <a:ext cx="4363616" cy="2590800"/>
            <a:chOff x="4018529" y="3276600"/>
            <a:chExt cx="4363471" cy="2590800"/>
          </a:xfrm>
        </p:grpSpPr>
        <p:sp>
          <p:nvSpPr>
            <p:cNvPr id="79880" name="Oval 17"/>
            <p:cNvSpPr>
              <a:spLocks noChangeArrowheads="1"/>
            </p:cNvSpPr>
            <p:nvPr/>
          </p:nvSpPr>
          <p:spPr bwMode="auto">
            <a:xfrm>
              <a:off x="5518160" y="376210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3</a:t>
              </a:r>
              <a:r>
                <a:rPr lang="en-US" b="1" baseline="30000">
                  <a:latin typeface="Calibri"/>
                  <a:cs typeface="Calibri"/>
                </a:rPr>
                <a:t>a</a:t>
              </a:r>
              <a:endParaRPr lang="en-US" b="1">
                <a:latin typeface="Calibri"/>
                <a:cs typeface="Calibri"/>
              </a:endParaRPr>
            </a:p>
          </p:txBody>
        </p:sp>
        <p:sp>
          <p:nvSpPr>
            <p:cNvPr id="31" name="Oval 18"/>
            <p:cNvSpPr>
              <a:spLocks noChangeArrowheads="1"/>
            </p:cNvSpPr>
            <p:nvPr/>
          </p:nvSpPr>
          <p:spPr bwMode="auto">
            <a:xfrm>
              <a:off x="5518245" y="5105400"/>
              <a:ext cx="627042" cy="627063"/>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3</a:t>
              </a:r>
              <a:r>
                <a:rPr lang="en-US" b="1" baseline="30000" dirty="0">
                  <a:latin typeface="Calibri"/>
                  <a:cs typeface="Calibri"/>
                </a:rPr>
                <a:t>a</a:t>
              </a:r>
              <a:endParaRPr lang="en-US" sz="2000" b="1" dirty="0">
                <a:latin typeface="Calibri"/>
                <a:cs typeface="Calibri"/>
              </a:endParaRPr>
            </a:p>
          </p:txBody>
        </p:sp>
        <p:cxnSp>
          <p:nvCxnSpPr>
            <p:cNvPr id="79882" name="AutoShape 19"/>
            <p:cNvCxnSpPr>
              <a:cxnSpLocks noChangeShapeType="1"/>
              <a:stCxn id="79880" idx="4"/>
              <a:endCxn id="31" idx="0"/>
            </p:cNvCxnSpPr>
            <p:nvPr/>
          </p:nvCxnSpPr>
          <p:spPr bwMode="auto">
            <a:xfrm rot="5400000">
              <a:off x="5473529" y="4747260"/>
              <a:ext cx="71628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33" name="Oval 20"/>
            <p:cNvSpPr>
              <a:spLocks noChangeArrowheads="1"/>
            </p:cNvSpPr>
            <p:nvPr/>
          </p:nvSpPr>
          <p:spPr bwMode="auto">
            <a:xfrm>
              <a:off x="6250059" y="5105400"/>
              <a:ext cx="627041" cy="627063"/>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3</a:t>
              </a:r>
              <a:r>
                <a:rPr lang="en-US" b="1" baseline="30000" dirty="0">
                  <a:latin typeface="Calibri"/>
                  <a:cs typeface="Calibri"/>
                </a:rPr>
                <a:t>b</a:t>
              </a:r>
              <a:endParaRPr lang="en-US" sz="2000" b="1" dirty="0">
                <a:latin typeface="Calibri"/>
                <a:cs typeface="Calibri"/>
              </a:endParaRPr>
            </a:p>
          </p:txBody>
        </p:sp>
        <p:cxnSp>
          <p:nvCxnSpPr>
            <p:cNvPr id="79884" name="AutoShape 21"/>
            <p:cNvCxnSpPr>
              <a:cxnSpLocks noChangeShapeType="1"/>
              <a:stCxn id="79885" idx="4"/>
              <a:endCxn id="33" idx="0"/>
            </p:cNvCxnSpPr>
            <p:nvPr/>
          </p:nvCxnSpPr>
          <p:spPr bwMode="auto">
            <a:xfrm rot="5400000">
              <a:off x="6448889" y="4991100"/>
              <a:ext cx="22860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885" name="Oval 22"/>
            <p:cNvSpPr>
              <a:spLocks noChangeArrowheads="1"/>
            </p:cNvSpPr>
            <p:nvPr/>
          </p:nvSpPr>
          <p:spPr bwMode="auto">
            <a:xfrm>
              <a:off x="6249680" y="424978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3</a:t>
              </a:r>
              <a:r>
                <a:rPr lang="en-US" b="1" baseline="30000">
                  <a:latin typeface="Calibri"/>
                  <a:cs typeface="Calibri"/>
                </a:rPr>
                <a:t>b</a:t>
              </a:r>
              <a:endParaRPr lang="en-US" b="1">
                <a:latin typeface="Calibri"/>
                <a:cs typeface="Calibri"/>
              </a:endParaRPr>
            </a:p>
          </p:txBody>
        </p:sp>
        <p:cxnSp>
          <p:nvCxnSpPr>
            <p:cNvPr id="79886" name="AutoShape 28"/>
            <p:cNvCxnSpPr>
              <a:cxnSpLocks noChangeShapeType="1"/>
              <a:stCxn id="79880" idx="6"/>
              <a:endCxn id="79885" idx="1"/>
            </p:cNvCxnSpPr>
            <p:nvPr/>
          </p:nvCxnSpPr>
          <p:spPr bwMode="auto">
            <a:xfrm>
              <a:off x="6145177" y="4075612"/>
              <a:ext cx="196328" cy="265995"/>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887" name="TextBox 36"/>
            <p:cNvSpPr txBox="1">
              <a:spLocks noChangeArrowheads="1"/>
            </p:cNvSpPr>
            <p:nvPr/>
          </p:nvSpPr>
          <p:spPr bwMode="auto">
            <a:xfrm>
              <a:off x="5989568" y="3276600"/>
              <a:ext cx="566193" cy="3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900" dirty="0">
                  <a:latin typeface="Calibri"/>
                  <a:cs typeface="Calibri"/>
                </a:rPr>
                <a:t>t =3</a:t>
              </a:r>
            </a:p>
          </p:txBody>
        </p:sp>
        <p:cxnSp>
          <p:nvCxnSpPr>
            <p:cNvPr id="79888" name="AutoShape 25"/>
            <p:cNvCxnSpPr>
              <a:cxnSpLocks noChangeShapeType="1"/>
              <a:stCxn id="79899" idx="6"/>
              <a:endCxn id="79880" idx="2"/>
            </p:cNvCxnSpPr>
            <p:nvPr/>
          </p:nvCxnSpPr>
          <p:spPr bwMode="auto">
            <a:xfrm flipV="1">
              <a:off x="4018529" y="4075612"/>
              <a:ext cx="1499631" cy="76436"/>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889" name="AutoShape 27"/>
            <p:cNvCxnSpPr>
              <a:cxnSpLocks noChangeShapeType="1"/>
              <a:stCxn id="79904" idx="6"/>
              <a:endCxn id="79880" idx="3"/>
            </p:cNvCxnSpPr>
            <p:nvPr/>
          </p:nvCxnSpPr>
          <p:spPr bwMode="auto">
            <a:xfrm flipV="1">
              <a:off x="4749921" y="4297296"/>
              <a:ext cx="860064" cy="342376"/>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890" name="AutoShape 26"/>
            <p:cNvCxnSpPr>
              <a:cxnSpLocks noChangeShapeType="1"/>
              <a:stCxn id="79904" idx="6"/>
              <a:endCxn id="79885" idx="2"/>
            </p:cNvCxnSpPr>
            <p:nvPr/>
          </p:nvCxnSpPr>
          <p:spPr bwMode="auto">
            <a:xfrm flipV="1">
              <a:off x="4749921" y="4563292"/>
              <a:ext cx="1499759" cy="76380"/>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891" name="Rectangle 16"/>
            <p:cNvSpPr>
              <a:spLocks noChangeArrowheads="1"/>
            </p:cNvSpPr>
            <p:nvPr/>
          </p:nvSpPr>
          <p:spPr bwMode="auto">
            <a:xfrm>
              <a:off x="5352697" y="3657600"/>
              <a:ext cx="1676400"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cxnSp>
          <p:nvCxnSpPr>
            <p:cNvPr id="79892" name="AutoShape 25"/>
            <p:cNvCxnSpPr>
              <a:cxnSpLocks noChangeShapeType="1"/>
            </p:cNvCxnSpPr>
            <p:nvPr/>
          </p:nvCxnSpPr>
          <p:spPr bwMode="auto">
            <a:xfrm>
              <a:off x="6150428" y="4078941"/>
              <a:ext cx="1500052" cy="1588"/>
            </a:xfrm>
            <a:prstGeom prst="straightConnector1">
              <a:avLst/>
            </a:prstGeom>
            <a:noFill/>
            <a:ln w="19050">
              <a:solidFill>
                <a:schemeClr val="tx1"/>
              </a:solidFill>
              <a:prstDash val="dash"/>
              <a:round/>
              <a:headEnd/>
              <a:tailEnd type="triangle" w="lg" len="med"/>
            </a:ln>
            <a:extLst>
              <a:ext uri="{909E8E84-426E-40dd-AFC4-6F175D3DCCD1}">
                <a14:hiddenFill xmlns:a14="http://schemas.microsoft.com/office/drawing/2010/main" xmlns="">
                  <a:noFill/>
                </a14:hiddenFill>
              </a:ext>
            </a:extLst>
          </p:spPr>
        </p:cxnSp>
        <p:cxnSp>
          <p:nvCxnSpPr>
            <p:cNvPr id="79893" name="AutoShape 27"/>
            <p:cNvCxnSpPr>
              <a:cxnSpLocks noChangeShapeType="1"/>
            </p:cNvCxnSpPr>
            <p:nvPr/>
          </p:nvCxnSpPr>
          <p:spPr bwMode="auto">
            <a:xfrm flipV="1">
              <a:off x="6881948" y="4300625"/>
              <a:ext cx="860357" cy="265996"/>
            </a:xfrm>
            <a:prstGeom prst="straightConnector1">
              <a:avLst/>
            </a:prstGeom>
            <a:noFill/>
            <a:ln w="19050">
              <a:solidFill>
                <a:schemeClr val="tx1"/>
              </a:solidFill>
              <a:prstDash val="dash"/>
              <a:round/>
              <a:headEnd/>
              <a:tailEnd type="triangle" w="lg" len="med"/>
            </a:ln>
            <a:extLst>
              <a:ext uri="{909E8E84-426E-40dd-AFC4-6F175D3DCCD1}">
                <a14:hiddenFill xmlns:a14="http://schemas.microsoft.com/office/drawing/2010/main" xmlns="">
                  <a:noFill/>
                </a14:hiddenFill>
              </a:ext>
            </a:extLst>
          </p:spPr>
        </p:cxnSp>
        <p:cxnSp>
          <p:nvCxnSpPr>
            <p:cNvPr id="79894" name="AutoShape 26"/>
            <p:cNvCxnSpPr>
              <a:cxnSpLocks noChangeShapeType="1"/>
            </p:cNvCxnSpPr>
            <p:nvPr/>
          </p:nvCxnSpPr>
          <p:spPr bwMode="auto">
            <a:xfrm>
              <a:off x="6881948" y="4566621"/>
              <a:ext cx="1500052" cy="1588"/>
            </a:xfrm>
            <a:prstGeom prst="straightConnector1">
              <a:avLst/>
            </a:prstGeom>
            <a:noFill/>
            <a:ln w="19050">
              <a:solidFill>
                <a:schemeClr val="tx1"/>
              </a:solidFill>
              <a:prstDash val="dash"/>
              <a:round/>
              <a:headEnd/>
              <a:tailEnd type="triangle" w="lg" len="med"/>
            </a:ln>
            <a:extLst>
              <a:ext uri="{909E8E84-426E-40dd-AFC4-6F175D3DCCD1}">
                <a14:hiddenFill xmlns:a14="http://schemas.microsoft.com/office/drawing/2010/main" xmlns="">
                  <a:noFill/>
                </a14:hiddenFill>
              </a:ext>
            </a:extLst>
          </p:spPr>
        </p:cxnSp>
      </p:grpSp>
      <p:pic>
        <p:nvPicPr>
          <p:cNvPr id="25601" name="Picture 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925984" y="1295400"/>
            <a:ext cx="3671107" cy="2376574"/>
          </a:xfrm>
          <a:prstGeom prst="rect">
            <a:avLst/>
          </a:prstGeom>
          <a:noFill/>
        </p:spPr>
      </p:pic>
    </p:spTree>
    <p:extLst>
      <p:ext uri="{BB962C8B-B14F-4D97-AF65-F5344CB8AC3E}">
        <p14:creationId xmlns:p14="http://schemas.microsoft.com/office/powerpoint/2010/main" val="3031005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nvPr>
        </p:nvGraphicFramePr>
        <p:xfrm>
          <a:off x="74676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a:t>
                      </a: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nvPr>
        </p:nvGraphicFramePr>
        <p:xfrm>
          <a:off x="98298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Umbrella</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Rain</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609600" y="4572000"/>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437979" y="5135562"/>
            <a:ext cx="896021"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p:spTree>
    <p:extLst>
      <p:ext uri="{BB962C8B-B14F-4D97-AF65-F5344CB8AC3E}">
        <p14:creationId xmlns:p14="http://schemas.microsoft.com/office/powerpoint/2010/main" val="935028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a:t>
            </a:r>
            <a:r>
              <a:rPr lang="en-US" baseline="-25000">
                <a:solidFill>
                  <a:schemeClr val="accent2"/>
                </a:solidFill>
                <a:latin typeface="Calibri"/>
                <a:cs typeface="Calibri"/>
              </a:rPr>
              <a:t>1</a:t>
            </a:r>
            <a:r>
              <a:rPr lang="en-US">
                <a:solidFill>
                  <a:schemeClr val="accent2"/>
                </a:solidFill>
                <a:latin typeface="Calibri"/>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P(X|X</a:t>
            </a:r>
            <a:r>
              <a:rPr lang="ja-JP" altLang="en-US">
                <a:solidFill>
                  <a:schemeClr val="accent2"/>
                </a:solidFill>
                <a:latin typeface="Calibri"/>
                <a:cs typeface="Calibri"/>
              </a:rPr>
              <a:t>’</a:t>
            </a:r>
            <a:r>
              <a:rPr lang="en-US" altLang="ja-JP">
                <a:solidFill>
                  <a:schemeClr val="accent2"/>
                </a:solidFill>
                <a:latin typeface="Calibri"/>
                <a:cs typeface="Calibri"/>
              </a:rPr>
              <a:t>=&lt;1,2&gt;)</a:t>
            </a:r>
            <a:endParaRPr lang="en-US">
              <a:solidFill>
                <a:schemeClr val="accent2"/>
              </a:solidFill>
              <a:latin typeface="Calibri"/>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47" name="Oval 64"/>
          <p:cNvSpPr>
            <a:spLocks noChangeArrowheads="1"/>
          </p:cNvSpPr>
          <p:nvPr/>
        </p:nvSpPr>
        <p:spPr bwMode="auto">
          <a:xfrm>
            <a:off x="10287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sp>
        <p:nvSpPr>
          <p:cNvPr id="39956" name="Oval 73"/>
          <p:cNvSpPr>
            <a:spLocks noChangeArrowheads="1"/>
          </p:cNvSpPr>
          <p:nvPr/>
        </p:nvSpPr>
        <p:spPr bwMode="auto">
          <a:xfrm>
            <a:off x="19431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7" name="Oval 74"/>
          <p:cNvSpPr>
            <a:spLocks noChangeArrowheads="1"/>
          </p:cNvSpPr>
          <p:nvPr/>
        </p:nvSpPr>
        <p:spPr bwMode="auto">
          <a:xfrm>
            <a:off x="28575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8" name="Oval 75"/>
          <p:cNvSpPr>
            <a:spLocks noChangeArrowheads="1"/>
          </p:cNvSpPr>
          <p:nvPr/>
        </p:nvSpPr>
        <p:spPr bwMode="auto">
          <a:xfrm>
            <a:off x="37719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dirty="0" err="1">
                <a:latin typeface="Calibri"/>
                <a:cs typeface="Calibri"/>
              </a:rPr>
              <a:t>R</a:t>
            </a:r>
            <a:r>
              <a:rPr lang="en-US" sz="2400" baseline="-25000" dirty="0" err="1">
                <a:latin typeface="Calibri"/>
                <a:cs typeface="Calibri"/>
              </a:rPr>
              <a:t>i,j</a:t>
            </a:r>
            <a:endParaRPr lang="en-US" sz="2400" baseline="-25000" dirty="0">
              <a:latin typeface="Calibri"/>
              <a:cs typeface="Calibri"/>
            </a:endParaRP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endParaRPr lang="en-US">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7" name="TextBox 46"/>
          <p:cNvSpPr txBox="1"/>
          <p:nvPr/>
        </p:nvSpPr>
        <p:spPr>
          <a:xfrm>
            <a:off x="6553200" y="6507901"/>
            <a:ext cx="5637631" cy="369332"/>
          </a:xfrm>
          <a:prstGeom prst="rect">
            <a:avLst/>
          </a:prstGeom>
          <a:noFill/>
        </p:spPr>
        <p:txBody>
          <a:bodyPr wrap="none" rtlCol="0">
            <a:spAutoFit/>
          </a:bodyPr>
          <a:lstStyle/>
          <a:p>
            <a:r>
              <a:rPr lang="en-US" dirty="0">
                <a:solidFill>
                  <a:srgbClr val="FF0000"/>
                </a:solidFill>
                <a:latin typeface="Calibri"/>
                <a:cs typeface="Calibri"/>
              </a:rPr>
              <a:t>[Demo: Ghostbusters – Circular Dynamics – HMM (L14D2)]</a:t>
            </a:r>
          </a:p>
        </p:txBody>
      </p:sp>
    </p:spTree>
    <p:extLst>
      <p:ext uri="{BB962C8B-B14F-4D97-AF65-F5344CB8AC3E}">
        <p14:creationId xmlns:p14="http://schemas.microsoft.com/office/powerpoint/2010/main" val="6889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Demo Ghostbusters – Circular Dynamics -- HMM</a:t>
            </a:r>
          </a:p>
        </p:txBody>
      </p:sp>
    </p:spTree>
    <p:extLst>
      <p:ext uri="{BB962C8B-B14F-4D97-AF65-F5344CB8AC3E}">
        <p14:creationId xmlns:p14="http://schemas.microsoft.com/office/powerpoint/2010/main" val="3039197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1066800"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86381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1447800" y="1397001"/>
            <a:ext cx="10337800" cy="4729164"/>
          </a:xfrm>
        </p:spPr>
        <p:txBody>
          <a:bodyPr/>
          <a:lstStyle/>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lvl="1">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237602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726056" y="1299712"/>
            <a:ext cx="9625641" cy="4602165"/>
          </a:xfrm>
        </p:spPr>
        <p:txBody>
          <a:bodyPr/>
          <a:lstStyle/>
          <a:p>
            <a:r>
              <a:rPr lang="en-US" dirty="0">
                <a:ea typeface="ＭＳ Ｐゴシック" pitchFamily="34" charset="-128"/>
              </a:rPr>
              <a:t>Filtering, or monitoring, is the task of tracking the distribution </a:t>
            </a:r>
            <a:r>
              <a:rPr lang="en-US" dirty="0" err="1">
                <a:ea typeface="ＭＳ Ｐゴシック" pitchFamily="34" charset="-128"/>
              </a:rPr>
              <a:t>B</a:t>
            </a:r>
            <a:r>
              <a:rPr lang="en-US" baseline="-25000" dirty="0" err="1">
                <a:ea typeface="ＭＳ Ｐゴシック" pitchFamily="34" charset="-128"/>
              </a:rPr>
              <a:t>t</a:t>
            </a:r>
            <a:r>
              <a:rPr lang="en-US" dirty="0">
                <a:ea typeface="ＭＳ Ｐゴシック" pitchFamily="34" charset="-128"/>
              </a:rPr>
              <a:t>(X) = </a:t>
            </a:r>
            <a:r>
              <a:rPr lang="en-US" dirty="0" err="1">
                <a:ea typeface="ＭＳ Ｐゴシック" pitchFamily="34" charset="-128"/>
              </a:rPr>
              <a:t>P</a:t>
            </a:r>
            <a:r>
              <a:rPr lang="en-US" baseline="-25000" dirty="0" err="1">
                <a:ea typeface="ＭＳ Ｐゴシック" pitchFamily="34" charset="-128"/>
              </a:rPr>
              <a:t>t</a:t>
            </a:r>
            <a:r>
              <a:rPr lang="en-US" dirty="0">
                <a:ea typeface="ＭＳ Ｐゴシック" pitchFamily="34" charset="-128"/>
              </a:rPr>
              <a:t>(</a:t>
            </a:r>
            <a:r>
              <a:rPr lang="en-US" dirty="0" err="1">
                <a:ea typeface="ＭＳ Ｐゴシック" pitchFamily="34" charset="-128"/>
              </a:rPr>
              <a:t>X</a:t>
            </a:r>
            <a:r>
              <a:rPr lang="en-US" baseline="-25000" dirty="0" err="1">
                <a:ea typeface="ＭＳ Ｐゴシック" pitchFamily="34" charset="-128"/>
              </a:rPr>
              <a:t>t</a:t>
            </a:r>
            <a:r>
              <a:rPr lang="en-US" dirty="0">
                <a:ea typeface="ＭＳ Ｐゴシック" pitchFamily="34" charset="-128"/>
              </a:rPr>
              <a:t> | e</a:t>
            </a:r>
            <a:r>
              <a:rPr lang="en-US" baseline="-25000" dirty="0">
                <a:ea typeface="ＭＳ Ｐゴシック" pitchFamily="34" charset="-128"/>
              </a:rPr>
              <a:t>1</a:t>
            </a:r>
            <a:r>
              <a:rPr lang="en-US" dirty="0">
                <a:ea typeface="ＭＳ Ｐゴシック" pitchFamily="34" charset="-128"/>
              </a:rPr>
              <a:t>, …, e</a:t>
            </a:r>
            <a:r>
              <a:rPr lang="en-US" baseline="-25000" dirty="0">
                <a:ea typeface="ＭＳ Ｐゴシック" pitchFamily="34" charset="-128"/>
              </a:rPr>
              <a:t>t</a:t>
            </a:r>
            <a:r>
              <a:rPr lang="en-US" dirty="0">
                <a:ea typeface="ＭＳ Ｐゴシック" pitchFamily="34" charset="-128"/>
              </a:rPr>
              <a:t>) (the belief state) over time</a:t>
            </a:r>
          </a:p>
          <a:p>
            <a:endParaRPr lang="en-US" dirty="0">
              <a:ea typeface="ＭＳ Ｐゴシック" pitchFamily="34" charset="-128"/>
            </a:endParaRPr>
          </a:p>
          <a:p>
            <a:r>
              <a:rPr lang="en-US" dirty="0">
                <a:ea typeface="ＭＳ Ｐゴシック" pitchFamily="34" charset="-128"/>
              </a:rPr>
              <a:t>We start with B</a:t>
            </a:r>
            <a:r>
              <a:rPr lang="en-US" baseline="-25000" dirty="0">
                <a:ea typeface="ＭＳ Ｐゴシック" pitchFamily="34" charset="-128"/>
              </a:rPr>
              <a:t>1</a:t>
            </a:r>
            <a:r>
              <a:rPr lang="en-US" dirty="0">
                <a:ea typeface="ＭＳ Ｐゴシック" pitchFamily="34" charset="-128"/>
              </a:rPr>
              <a:t>(X) in an initial setting, usually uniform</a:t>
            </a:r>
          </a:p>
          <a:p>
            <a:endParaRPr lang="en-US" dirty="0">
              <a:ea typeface="ＭＳ Ｐゴシック" pitchFamily="34" charset="-128"/>
            </a:endParaRPr>
          </a:p>
          <a:p>
            <a:r>
              <a:rPr lang="en-US" dirty="0">
                <a:ea typeface="ＭＳ Ｐゴシック" pitchFamily="34" charset="-128"/>
              </a:rPr>
              <a:t>As time passes, or we get observations, we update B(X)</a:t>
            </a:r>
          </a:p>
          <a:p>
            <a:endParaRPr lang="en-US" dirty="0">
              <a:ea typeface="ＭＳ Ｐゴシック" pitchFamily="34" charset="-128"/>
            </a:endParaRPr>
          </a:p>
          <a:p>
            <a:r>
              <a:rPr lang="en-US" dirty="0">
                <a:ea typeface="ＭＳ Ｐゴシック" pitchFamily="34" charset="-128"/>
              </a:rPr>
              <a:t>The </a:t>
            </a:r>
            <a:r>
              <a:rPr lang="en-US" dirty="0" err="1">
                <a:ea typeface="ＭＳ Ｐゴシック" pitchFamily="34" charset="-128"/>
              </a:rPr>
              <a:t>Kalman</a:t>
            </a:r>
            <a:r>
              <a:rPr lang="en-US" dirty="0">
                <a:ea typeface="ＭＳ Ｐゴシック" pitchFamily="34" charset="-128"/>
              </a:rPr>
              <a:t> filter was invented in the 60’</a:t>
            </a:r>
            <a:r>
              <a:rPr lang="en-US" altLang="ja-JP" dirty="0">
                <a:ea typeface="ＭＳ Ｐゴシック" pitchFamily="34" charset="-128"/>
              </a:rPr>
              <a:t>s and first implemented as a method of trajectory estimation for the Apollo program</a:t>
            </a:r>
          </a:p>
          <a:p>
            <a:pPr lvl="1"/>
            <a:endParaRPr lang="en-US" dirty="0">
              <a:ea typeface="ＭＳ Ｐゴシック" pitchFamily="34" charset="-128"/>
            </a:endParaRPr>
          </a:p>
          <a:p>
            <a:endParaRPr lang="en-US" dirty="0">
              <a:ea typeface="ＭＳ Ｐゴシック" pitchFamily="34" charset="-128"/>
            </a:endParaRPr>
          </a:p>
        </p:txBody>
      </p:sp>
    </p:spTree>
    <p:extLst>
      <p:ext uri="{BB962C8B-B14F-4D97-AF65-F5344CB8AC3E}">
        <p14:creationId xmlns:p14="http://schemas.microsoft.com/office/powerpoint/2010/main" val="180985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0515600" cy="3303546"/>
              </a:xfrm>
            </p:spPr>
            <p:txBody>
              <a:bodyPr/>
              <a:lstStyle/>
              <a:p>
                <a:r>
                  <a:rPr lang="en-US" dirty="0"/>
                  <a:t>Consistency of likelihood weighted sampling distribution</a:t>
                </a:r>
              </a:p>
              <a:p>
                <a:endParaRPr lang="en-US" dirty="0"/>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i="1">
                              <a:solidFill>
                                <a:srgbClr val="FF0000"/>
                              </a:solidFill>
                              <a:latin typeface="Cambria Math" charset="0"/>
                              <a:cs typeface="Calibri"/>
                              <a:sym typeface="Wingdings"/>
                            </a:rPr>
                            <m:t>𝐴</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i="1">
                              <a:solidFill>
                                <a:srgbClr val="33CC33"/>
                              </a:solidFill>
                              <a:latin typeface="Cambria Math" charset="0"/>
                              <a:cs typeface="Calibri"/>
                              <a:sym typeface="Wingdings"/>
                            </a:rPr>
                            <m:t>𝐵</m:t>
                          </m:r>
                        </m:e>
                        <m:e>
                          <m:r>
                            <a:rPr lang="en-US" i="1">
                              <a:solidFill>
                                <a:srgbClr val="33CC33"/>
                              </a:solidFill>
                              <a:latin typeface="Cambria Math" charset="0"/>
                              <a:cs typeface="Calibri"/>
                              <a:sym typeface="Wingdings"/>
                            </a:rPr>
                            <m:t>𝐴</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i="1">
                              <a:solidFill>
                                <a:srgbClr val="0432FF"/>
                              </a:solidFill>
                              <a:latin typeface="Cambria Math" charset="0"/>
                              <a:cs typeface="Calibri"/>
                              <a:sym typeface="Wingdings"/>
                            </a:rPr>
                            <m:t>𝐶</m:t>
                          </m:r>
                        </m:e>
                        <m:e>
                          <m:r>
                            <a:rPr lang="en-US" i="1">
                              <a:solidFill>
                                <a:srgbClr val="0432FF"/>
                              </a:solidFill>
                              <a:latin typeface="Cambria Math" charset="0"/>
                              <a:cs typeface="Calibri"/>
                              <a:sym typeface="Wingdings"/>
                            </a:rPr>
                            <m:t>𝐴</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i="1">
                              <a:solidFill>
                                <a:srgbClr val="9437FF"/>
                              </a:solidFill>
                              <a:latin typeface="Cambria Math" charset="0"/>
                              <a:cs typeface="Calibri"/>
                              <a:sym typeface="Wingdings"/>
                            </a:rPr>
                            <m:t>𝐷</m:t>
                          </m:r>
                        </m:e>
                        <m:e>
                          <m:r>
                            <a:rPr lang="en-US" i="1">
                              <a:solidFill>
                                <a:srgbClr val="9437FF"/>
                              </a:solidFill>
                              <a:latin typeface="Cambria Math" charset="0"/>
                              <a:cs typeface="Calibri"/>
                              <a:sym typeface="Wingdings"/>
                            </a:rPr>
                            <m:t>𝐶</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𝐸</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𝐶</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0515600" cy="3303546"/>
              </a:xfrm>
              <a:blipFill>
                <a:blip r:embed="rId2"/>
                <a:stretch>
                  <a:fillRect l="-1217" t="-313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solidFill>
                <a:schemeClr val="bg1"/>
              </a:solid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08795" y="3500735"/>
                    <a:ext cx="468205" cy="461665"/>
                  </a:xfrm>
                  <a:prstGeom prst="rect">
                    <a:avLst/>
                  </a:prstGeom>
                  <a:blipFill rotWithShape="0">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chemeClr val="bg1"/>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bg1"/>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solidFill>
                <a:schemeClr val="bg1"/>
              </a:solid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5996186" y="5326482"/>
                    <a:ext cx="491866" cy="461665"/>
                  </a:xfrm>
                  <a:prstGeom prst="rect">
                    <a:avLst/>
                  </a:prstGeom>
                  <a:blipFill rotWithShape="0">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bg1"/>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46" name="Table 45">
            <a:extLst>
              <a:ext uri="{FF2B5EF4-FFF2-40B4-BE49-F238E27FC236}">
                <a16:creationId xmlns:a16="http://schemas.microsoft.com/office/drawing/2014/main" id="{BD4947AA-900D-47F8-B57F-33FA62DB4A7B}"/>
              </a:ext>
            </a:extLst>
          </p:cNvPr>
          <p:cNvGraphicFramePr>
            <a:graphicFrameLocks noGrp="1"/>
          </p:cNvGraphicFramePr>
          <p:nvPr>
            <p:extLst>
              <p:ext uri="{D42A27DB-BD31-4B8C-83A1-F6EECF244321}">
                <p14:modId xmlns:p14="http://schemas.microsoft.com/office/powerpoint/2010/main" val="3086654466"/>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6F116870-7DA8-410D-82A7-BBE17387AFA3}"/>
              </a:ext>
            </a:extLst>
          </p:cNvPr>
          <p:cNvGraphicFramePr>
            <a:graphicFrameLocks noGrp="1"/>
          </p:cNvGraphicFramePr>
          <p:nvPr>
            <p:extLst>
              <p:ext uri="{D42A27DB-BD31-4B8C-83A1-F6EECF244321}">
                <p14:modId xmlns:p14="http://schemas.microsoft.com/office/powerpoint/2010/main" val="715086127"/>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8" name="Table 47">
            <a:extLst>
              <a:ext uri="{FF2B5EF4-FFF2-40B4-BE49-F238E27FC236}">
                <a16:creationId xmlns:a16="http://schemas.microsoft.com/office/drawing/2014/main" id="{5FDC7388-F720-4A12-9AD7-E91D2EE4D4C8}"/>
              </a:ext>
            </a:extLst>
          </p:cNvPr>
          <p:cNvGraphicFramePr>
            <a:graphicFrameLocks noGrp="1"/>
          </p:cNvGraphicFramePr>
          <p:nvPr>
            <p:extLst>
              <p:ext uri="{D42A27DB-BD31-4B8C-83A1-F6EECF244321}">
                <p14:modId xmlns:p14="http://schemas.microsoft.com/office/powerpoint/2010/main" val="178742616"/>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9" name="Table 48">
            <a:extLst>
              <a:ext uri="{FF2B5EF4-FFF2-40B4-BE49-F238E27FC236}">
                <a16:creationId xmlns:a16="http://schemas.microsoft.com/office/drawing/2014/main" id="{71405BD3-C3F9-4EB8-B2F5-DD77C7786AC0}"/>
              </a:ext>
            </a:extLst>
          </p:cNvPr>
          <p:cNvGraphicFramePr>
            <a:graphicFrameLocks noGrp="1"/>
          </p:cNvGraphicFramePr>
          <p:nvPr>
            <p:extLst>
              <p:ext uri="{D42A27DB-BD31-4B8C-83A1-F6EECF244321}">
                <p14:modId xmlns:p14="http://schemas.microsoft.com/office/powerpoint/2010/main" val="4097417460"/>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50" name="Table 49">
            <a:extLst>
              <a:ext uri="{FF2B5EF4-FFF2-40B4-BE49-F238E27FC236}">
                <a16:creationId xmlns:a16="http://schemas.microsoft.com/office/drawing/2014/main" id="{E2921B30-6D81-4CD1-818F-2483FFAADF01}"/>
              </a:ext>
            </a:extLst>
          </p:cNvPr>
          <p:cNvGraphicFramePr>
            <a:graphicFrameLocks noGrp="1"/>
          </p:cNvGraphicFramePr>
          <p:nvPr>
            <p:extLst>
              <p:ext uri="{D42A27DB-BD31-4B8C-83A1-F6EECF244321}">
                <p14:modId xmlns:p14="http://schemas.microsoft.com/office/powerpoint/2010/main" val="3961502849"/>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7106" name="Rectangle 3"/>
          <p:cNvSpPr>
            <a:spLocks noGrp="1" noChangeArrowheads="1"/>
          </p:cNvSpPr>
          <p:nvPr>
            <p:ph idx="1"/>
          </p:nvPr>
        </p:nvSpPr>
        <p:spPr>
          <a:xfrm>
            <a:off x="617148" y="5219281"/>
            <a:ext cx="7772400" cy="1271588"/>
          </a:xfrm>
        </p:spPr>
        <p:txBody>
          <a:bodyPr/>
          <a:lstStyle/>
          <a:p>
            <a:pPr algn="ctr">
              <a:lnSpc>
                <a:spcPct val="90000"/>
              </a:lnSpc>
              <a:buFont typeface="Wingdings" pitchFamily="2" charset="2"/>
              <a:buNone/>
            </a:pPr>
            <a:r>
              <a:rPr lang="en-US" sz="2400" dirty="0">
                <a:latin typeface="Calibri"/>
                <a:ea typeface="ＭＳ Ｐゴシック" pitchFamily="34" charset="-128"/>
                <a:cs typeface="Calibri"/>
              </a:rPr>
              <a:t>t=0</a:t>
            </a:r>
          </a:p>
          <a:p>
            <a:pPr algn="ctr">
              <a:lnSpc>
                <a:spcPct val="90000"/>
              </a:lnSpc>
              <a:buFont typeface="Wingdings" pitchFamily="2" charset="2"/>
              <a:buNone/>
            </a:pPr>
            <a:r>
              <a:rPr lang="en-US" sz="2400" dirty="0">
                <a:latin typeface="Calibri"/>
                <a:ea typeface="ＭＳ Ｐゴシック" pitchFamily="34" charset="-128"/>
                <a:cs typeface="Calibri"/>
              </a:rPr>
              <a:t>Sensor model: can read in which directions there is a wall, never more than 1 mistake</a:t>
            </a:r>
          </a:p>
          <a:p>
            <a:pPr algn="ctr">
              <a:lnSpc>
                <a:spcPct val="90000"/>
              </a:lnSpc>
              <a:buFont typeface="Wingdings" pitchFamily="2" charset="2"/>
              <a:buNone/>
            </a:pPr>
            <a:r>
              <a:rPr lang="en-US" sz="2400" dirty="0">
                <a:latin typeface="Calibri"/>
                <a:ea typeface="ＭＳ Ｐゴシック" pitchFamily="34" charset="-128"/>
                <a:cs typeface="Calibri"/>
              </a:rPr>
              <a:t>Motion model: may not execute action with small prob.</a:t>
            </a:r>
          </a:p>
        </p:txBody>
      </p:sp>
      <p:sp>
        <p:nvSpPr>
          <p:cNvPr id="47107" name="Rectangle 4"/>
          <p:cNvSpPr>
            <a:spLocks noChangeArrowheads="1"/>
          </p:cNvSpPr>
          <p:nvPr/>
        </p:nvSpPr>
        <p:spPr bwMode="auto">
          <a:xfrm>
            <a:off x="2286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8" name="Rectangle 5"/>
          <p:cNvSpPr>
            <a:spLocks noChangeArrowheads="1"/>
          </p:cNvSpPr>
          <p:nvPr/>
        </p:nvSpPr>
        <p:spPr bwMode="auto">
          <a:xfrm>
            <a:off x="2819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9" name="Rectangle 6"/>
          <p:cNvSpPr>
            <a:spLocks noChangeArrowheads="1"/>
          </p:cNvSpPr>
          <p:nvPr/>
        </p:nvSpPr>
        <p:spPr bwMode="auto">
          <a:xfrm>
            <a:off x="3352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0" name="Rectangle 7"/>
          <p:cNvSpPr>
            <a:spLocks noChangeArrowheads="1"/>
          </p:cNvSpPr>
          <p:nvPr/>
        </p:nvSpPr>
        <p:spPr bwMode="auto">
          <a:xfrm>
            <a:off x="38862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1" name="Rectangle 8"/>
          <p:cNvSpPr>
            <a:spLocks noChangeArrowheads="1"/>
          </p:cNvSpPr>
          <p:nvPr/>
        </p:nvSpPr>
        <p:spPr bwMode="auto">
          <a:xfrm>
            <a:off x="44196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2" name="Rectangle 9"/>
          <p:cNvSpPr>
            <a:spLocks noChangeArrowheads="1"/>
          </p:cNvSpPr>
          <p:nvPr/>
        </p:nvSpPr>
        <p:spPr bwMode="auto">
          <a:xfrm>
            <a:off x="4953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3" name="Rectangle 10"/>
          <p:cNvSpPr>
            <a:spLocks noChangeArrowheads="1"/>
          </p:cNvSpPr>
          <p:nvPr/>
        </p:nvSpPr>
        <p:spPr bwMode="auto">
          <a:xfrm>
            <a:off x="5486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4" name="Rectangle 11"/>
          <p:cNvSpPr>
            <a:spLocks noChangeArrowheads="1"/>
          </p:cNvSpPr>
          <p:nvPr/>
        </p:nvSpPr>
        <p:spPr bwMode="auto">
          <a:xfrm>
            <a:off x="6019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5" name="Rectangle 12"/>
          <p:cNvSpPr>
            <a:spLocks noChangeArrowheads="1"/>
          </p:cNvSpPr>
          <p:nvPr/>
        </p:nvSpPr>
        <p:spPr bwMode="auto">
          <a:xfrm>
            <a:off x="2286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6" name="Rectangle 13"/>
          <p:cNvSpPr>
            <a:spLocks noChangeArrowheads="1"/>
          </p:cNvSpPr>
          <p:nvPr/>
        </p:nvSpPr>
        <p:spPr bwMode="auto">
          <a:xfrm>
            <a:off x="4953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7" name="Rectangle 14"/>
          <p:cNvSpPr>
            <a:spLocks noChangeArrowheads="1"/>
          </p:cNvSpPr>
          <p:nvPr/>
        </p:nvSpPr>
        <p:spPr bwMode="auto">
          <a:xfrm>
            <a:off x="60198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8" name="Rectangle 15"/>
          <p:cNvSpPr>
            <a:spLocks noChangeArrowheads="1"/>
          </p:cNvSpPr>
          <p:nvPr/>
        </p:nvSpPr>
        <p:spPr bwMode="auto">
          <a:xfrm>
            <a:off x="2286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9" name="Rectangle 16"/>
          <p:cNvSpPr>
            <a:spLocks noChangeArrowheads="1"/>
          </p:cNvSpPr>
          <p:nvPr/>
        </p:nvSpPr>
        <p:spPr bwMode="auto">
          <a:xfrm>
            <a:off x="4953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0" name="Rectangle 17"/>
          <p:cNvSpPr>
            <a:spLocks noChangeArrowheads="1"/>
          </p:cNvSpPr>
          <p:nvPr/>
        </p:nvSpPr>
        <p:spPr bwMode="auto">
          <a:xfrm>
            <a:off x="60198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1" name="Rectangle 18"/>
          <p:cNvSpPr>
            <a:spLocks noChangeArrowheads="1"/>
          </p:cNvSpPr>
          <p:nvPr/>
        </p:nvSpPr>
        <p:spPr bwMode="auto">
          <a:xfrm>
            <a:off x="2286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2" name="Rectangle 19"/>
          <p:cNvSpPr>
            <a:spLocks noChangeArrowheads="1"/>
          </p:cNvSpPr>
          <p:nvPr/>
        </p:nvSpPr>
        <p:spPr bwMode="auto">
          <a:xfrm>
            <a:off x="2819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3" name="Rectangle 20"/>
          <p:cNvSpPr>
            <a:spLocks noChangeArrowheads="1"/>
          </p:cNvSpPr>
          <p:nvPr/>
        </p:nvSpPr>
        <p:spPr bwMode="auto">
          <a:xfrm>
            <a:off x="3352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4" name="Rectangle 21"/>
          <p:cNvSpPr>
            <a:spLocks noChangeArrowheads="1"/>
          </p:cNvSpPr>
          <p:nvPr/>
        </p:nvSpPr>
        <p:spPr bwMode="auto">
          <a:xfrm>
            <a:off x="38862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5" name="Rectangle 22"/>
          <p:cNvSpPr>
            <a:spLocks noChangeArrowheads="1"/>
          </p:cNvSpPr>
          <p:nvPr/>
        </p:nvSpPr>
        <p:spPr bwMode="auto">
          <a:xfrm>
            <a:off x="44196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6" name="Rectangle 23"/>
          <p:cNvSpPr>
            <a:spLocks noChangeArrowheads="1"/>
          </p:cNvSpPr>
          <p:nvPr/>
        </p:nvSpPr>
        <p:spPr bwMode="auto">
          <a:xfrm>
            <a:off x="4953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7" name="Rectangle 24"/>
          <p:cNvSpPr>
            <a:spLocks noChangeArrowheads="1"/>
          </p:cNvSpPr>
          <p:nvPr/>
        </p:nvSpPr>
        <p:spPr bwMode="auto">
          <a:xfrm>
            <a:off x="5486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8" name="Rectangle 25"/>
          <p:cNvSpPr>
            <a:spLocks noChangeArrowheads="1"/>
          </p:cNvSpPr>
          <p:nvPr/>
        </p:nvSpPr>
        <p:spPr bwMode="auto">
          <a:xfrm>
            <a:off x="6019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9"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7130"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31"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3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713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713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713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47136" name="Oval 33"/>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7137" name="Line 34"/>
          <p:cNvSpPr>
            <a:spLocks noChangeShapeType="1"/>
          </p:cNvSpPr>
          <p:nvPr/>
        </p:nvSpPr>
        <p:spPr bwMode="auto">
          <a:xfrm flipV="1">
            <a:off x="3090863" y="18764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38" name="Line 35"/>
          <p:cNvSpPr>
            <a:spLocks noChangeShapeType="1"/>
          </p:cNvSpPr>
          <p:nvPr/>
        </p:nvSpPr>
        <p:spPr bwMode="auto">
          <a:xfrm>
            <a:off x="3086100" y="2586038"/>
            <a:ext cx="0"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39" name="Line 36"/>
          <p:cNvSpPr>
            <a:spLocks noChangeShapeType="1"/>
          </p:cNvSpPr>
          <p:nvPr/>
        </p:nvSpPr>
        <p:spPr bwMode="auto">
          <a:xfrm flipH="1">
            <a:off x="2643188" y="2400300"/>
            <a:ext cx="242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40" name="Line 37"/>
          <p:cNvSpPr>
            <a:spLocks noChangeShapeType="1"/>
          </p:cNvSpPr>
          <p:nvPr/>
        </p:nvSpPr>
        <p:spPr bwMode="auto">
          <a:xfrm flipH="1">
            <a:off x="3295650" y="2409825"/>
            <a:ext cx="242888"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41" name="Text Box 38"/>
          <p:cNvSpPr txBox="1">
            <a:spLocks noChangeArrowheads="1"/>
          </p:cNvSpPr>
          <p:nvPr/>
        </p:nvSpPr>
        <p:spPr bwMode="auto">
          <a:xfrm>
            <a:off x="152400" y="1295400"/>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600" i="1" dirty="0">
                <a:latin typeface="Calibri"/>
                <a:cs typeface="Calibri"/>
              </a:rPr>
              <a:t>Example from </a:t>
            </a:r>
            <a:r>
              <a:rPr lang="de-DE" sz="1600" i="1" dirty="0">
                <a:latin typeface="Calibri"/>
                <a:cs typeface="Calibri"/>
              </a:rPr>
              <a:t>Michael Pfeiffer</a:t>
            </a:r>
            <a:endParaRPr lang="en-US" sz="1600" i="1"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423437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9154" name="Rectangle 3"/>
          <p:cNvSpPr>
            <a:spLocks noGrp="1" noChangeArrowheads="1"/>
          </p:cNvSpPr>
          <p:nvPr>
            <p:ph idx="1"/>
          </p:nvPr>
        </p:nvSpPr>
        <p:spPr>
          <a:xfrm>
            <a:off x="381000" y="5257800"/>
            <a:ext cx="8534400" cy="1195388"/>
          </a:xfrm>
        </p:spPr>
        <p:txBody>
          <a:bodyPr/>
          <a:lstStyle/>
          <a:p>
            <a:pPr algn="ctr">
              <a:buFont typeface="Wingdings" pitchFamily="2" charset="2"/>
              <a:buNone/>
            </a:pPr>
            <a:r>
              <a:rPr lang="en-US" sz="2400" dirty="0">
                <a:latin typeface="Calibri"/>
                <a:ea typeface="ＭＳ Ｐゴシック" pitchFamily="34" charset="-128"/>
                <a:cs typeface="Calibri"/>
              </a:rPr>
              <a:t>t=1</a:t>
            </a:r>
          </a:p>
          <a:p>
            <a:pPr algn="ctr">
              <a:buFont typeface="Wingdings" pitchFamily="2" charset="2"/>
              <a:buNone/>
            </a:pPr>
            <a:r>
              <a:rPr lang="en-US" sz="2400" dirty="0">
                <a:latin typeface="Calibri"/>
                <a:ea typeface="ＭＳ Ｐゴシック" pitchFamily="34" charset="-128"/>
                <a:cs typeface="Calibri"/>
              </a:rPr>
              <a:t>Lighter grey: was possible to get the reading, but less likely b/c required 1 mistake</a:t>
            </a:r>
          </a:p>
        </p:txBody>
      </p:sp>
      <p:sp>
        <p:nvSpPr>
          <p:cNvPr id="49155"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56" name="Rectangle 5"/>
          <p:cNvSpPr>
            <a:spLocks noChangeArrowheads="1"/>
          </p:cNvSpPr>
          <p:nvPr/>
        </p:nvSpPr>
        <p:spPr bwMode="auto">
          <a:xfrm>
            <a:off x="2819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7" name="Rectangle 6"/>
          <p:cNvSpPr>
            <a:spLocks noChangeArrowheads="1"/>
          </p:cNvSpPr>
          <p:nvPr/>
        </p:nvSpPr>
        <p:spPr bwMode="auto">
          <a:xfrm>
            <a:off x="33528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8" name="Rectangle 7"/>
          <p:cNvSpPr>
            <a:spLocks noChangeArrowheads="1"/>
          </p:cNvSpPr>
          <p:nvPr/>
        </p:nvSpPr>
        <p:spPr bwMode="auto">
          <a:xfrm>
            <a:off x="38862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9" name="Rectangle 8"/>
          <p:cNvSpPr>
            <a:spLocks noChangeArrowheads="1"/>
          </p:cNvSpPr>
          <p:nvPr/>
        </p:nvSpPr>
        <p:spPr bwMode="auto">
          <a:xfrm>
            <a:off x="44196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0"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61" name="Rectangle 10"/>
          <p:cNvSpPr>
            <a:spLocks noChangeArrowheads="1"/>
          </p:cNvSpPr>
          <p:nvPr/>
        </p:nvSpPr>
        <p:spPr bwMode="auto">
          <a:xfrm>
            <a:off x="5486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2"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3"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4"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5"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6"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7"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8"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9"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70" name="Rectangle 19"/>
          <p:cNvSpPr>
            <a:spLocks noChangeArrowheads="1"/>
          </p:cNvSpPr>
          <p:nvPr/>
        </p:nvSpPr>
        <p:spPr bwMode="auto">
          <a:xfrm>
            <a:off x="2819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1" name="Rectangle 20"/>
          <p:cNvSpPr>
            <a:spLocks noChangeArrowheads="1"/>
          </p:cNvSpPr>
          <p:nvPr/>
        </p:nvSpPr>
        <p:spPr bwMode="auto">
          <a:xfrm>
            <a:off x="33528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2" name="Rectangle 21"/>
          <p:cNvSpPr>
            <a:spLocks noChangeArrowheads="1"/>
          </p:cNvSpPr>
          <p:nvPr/>
        </p:nvSpPr>
        <p:spPr bwMode="auto">
          <a:xfrm>
            <a:off x="38862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3" name="Rectangle 22"/>
          <p:cNvSpPr>
            <a:spLocks noChangeArrowheads="1"/>
          </p:cNvSpPr>
          <p:nvPr/>
        </p:nvSpPr>
        <p:spPr bwMode="auto">
          <a:xfrm>
            <a:off x="44196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4"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75" name="Rectangle 24"/>
          <p:cNvSpPr>
            <a:spLocks noChangeArrowheads="1"/>
          </p:cNvSpPr>
          <p:nvPr/>
        </p:nvSpPr>
        <p:spPr bwMode="auto">
          <a:xfrm>
            <a:off x="5486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6"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77"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9178"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79"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80" name="Line 29"/>
          <p:cNvSpPr>
            <a:spLocks noChangeShapeType="1"/>
          </p:cNvSpPr>
          <p:nvPr/>
        </p:nvSpPr>
        <p:spPr bwMode="auto">
          <a:xfrm>
            <a:off x="3300413" y="2400300"/>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1" name="Oval 30"/>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9182" name="Line 31"/>
          <p:cNvSpPr>
            <a:spLocks noChangeShapeType="1"/>
          </p:cNvSpPr>
          <p:nvPr/>
        </p:nvSpPr>
        <p:spPr bwMode="auto">
          <a:xfrm flipV="1">
            <a:off x="30908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3" name="Line 32"/>
          <p:cNvSpPr>
            <a:spLocks noChangeShapeType="1"/>
          </p:cNvSpPr>
          <p:nvPr/>
        </p:nvSpPr>
        <p:spPr bwMode="auto">
          <a:xfrm>
            <a:off x="30861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4" name="Line 33"/>
          <p:cNvSpPr>
            <a:spLocks noChangeShapeType="1"/>
          </p:cNvSpPr>
          <p:nvPr/>
        </p:nvSpPr>
        <p:spPr bwMode="auto">
          <a:xfrm flipH="1">
            <a:off x="26431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5" name="Rectangle 34"/>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9186" name="Rectangle 35"/>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9187" name="Rectangle 36"/>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9188" name="Rectangle 37"/>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1199142" name="AutoShape 38"/>
          <p:cNvSpPr>
            <a:spLocks noChangeArrowheads="1"/>
          </p:cNvSpPr>
          <p:nvPr/>
        </p:nvSpPr>
        <p:spPr bwMode="auto">
          <a:xfrm>
            <a:off x="3276600" y="22860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489597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9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1202"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t=2</a:t>
            </a:r>
          </a:p>
        </p:txBody>
      </p:sp>
      <p:sp>
        <p:nvSpPr>
          <p:cNvPr id="51203"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04" name="Rectangle 5"/>
          <p:cNvSpPr>
            <a:spLocks noChangeArrowheads="1"/>
          </p:cNvSpPr>
          <p:nvPr/>
        </p:nvSpPr>
        <p:spPr bwMode="auto">
          <a:xfrm>
            <a:off x="2819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5" name="Rectangle 6"/>
          <p:cNvSpPr>
            <a:spLocks noChangeArrowheads="1"/>
          </p:cNvSpPr>
          <p:nvPr/>
        </p:nvSpPr>
        <p:spPr bwMode="auto">
          <a:xfrm>
            <a:off x="33528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6" name="Rectangle 7"/>
          <p:cNvSpPr>
            <a:spLocks noChangeArrowheads="1"/>
          </p:cNvSpPr>
          <p:nvPr/>
        </p:nvSpPr>
        <p:spPr bwMode="auto">
          <a:xfrm>
            <a:off x="38862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7" name="Rectangle 8"/>
          <p:cNvSpPr>
            <a:spLocks noChangeArrowheads="1"/>
          </p:cNvSpPr>
          <p:nvPr/>
        </p:nvSpPr>
        <p:spPr bwMode="auto">
          <a:xfrm>
            <a:off x="44196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8"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9" name="Rectangle 10"/>
          <p:cNvSpPr>
            <a:spLocks noChangeArrowheads="1"/>
          </p:cNvSpPr>
          <p:nvPr/>
        </p:nvSpPr>
        <p:spPr bwMode="auto">
          <a:xfrm>
            <a:off x="5486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0"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1"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2"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3"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4"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5"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6"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7"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8" name="Rectangle 19"/>
          <p:cNvSpPr>
            <a:spLocks noChangeArrowheads="1"/>
          </p:cNvSpPr>
          <p:nvPr/>
        </p:nvSpPr>
        <p:spPr bwMode="auto">
          <a:xfrm>
            <a:off x="2819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9" name="Rectangle 20"/>
          <p:cNvSpPr>
            <a:spLocks noChangeArrowheads="1"/>
          </p:cNvSpPr>
          <p:nvPr/>
        </p:nvSpPr>
        <p:spPr bwMode="auto">
          <a:xfrm>
            <a:off x="33528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0" name="Rectangle 21"/>
          <p:cNvSpPr>
            <a:spLocks noChangeArrowheads="1"/>
          </p:cNvSpPr>
          <p:nvPr/>
        </p:nvSpPr>
        <p:spPr bwMode="auto">
          <a:xfrm>
            <a:off x="38862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1" name="Rectangle 22"/>
          <p:cNvSpPr>
            <a:spLocks noChangeArrowheads="1"/>
          </p:cNvSpPr>
          <p:nvPr/>
        </p:nvSpPr>
        <p:spPr bwMode="auto">
          <a:xfrm>
            <a:off x="44196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2"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3" name="Rectangle 24"/>
          <p:cNvSpPr>
            <a:spLocks noChangeArrowheads="1"/>
          </p:cNvSpPr>
          <p:nvPr/>
        </p:nvSpPr>
        <p:spPr bwMode="auto">
          <a:xfrm>
            <a:off x="5486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4"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25"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1226"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27"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28" name="Line 29"/>
          <p:cNvSpPr>
            <a:spLocks noChangeShapeType="1"/>
          </p:cNvSpPr>
          <p:nvPr/>
        </p:nvSpPr>
        <p:spPr bwMode="auto">
          <a:xfrm>
            <a:off x="3829050" y="2424113"/>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1229"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1230"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1231"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1232"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1233" name="Oval 34"/>
          <p:cNvSpPr>
            <a:spLocks noChangeArrowheads="1"/>
          </p:cNvSpPr>
          <p:nvPr/>
        </p:nvSpPr>
        <p:spPr bwMode="auto">
          <a:xfrm>
            <a:off x="34528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1234" name="Line 35"/>
          <p:cNvSpPr>
            <a:spLocks noChangeShapeType="1"/>
          </p:cNvSpPr>
          <p:nvPr/>
        </p:nvSpPr>
        <p:spPr bwMode="auto">
          <a:xfrm flipV="1">
            <a:off x="36480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1235" name="Line 36"/>
          <p:cNvSpPr>
            <a:spLocks noChangeShapeType="1"/>
          </p:cNvSpPr>
          <p:nvPr/>
        </p:nvSpPr>
        <p:spPr bwMode="auto">
          <a:xfrm>
            <a:off x="36433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1236" name="Line 37"/>
          <p:cNvSpPr>
            <a:spLocks noChangeShapeType="1"/>
          </p:cNvSpPr>
          <p:nvPr/>
        </p:nvSpPr>
        <p:spPr bwMode="auto">
          <a:xfrm flipH="1">
            <a:off x="32004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1201190" name="AutoShape 38"/>
          <p:cNvSpPr>
            <a:spLocks noChangeArrowheads="1"/>
          </p:cNvSpPr>
          <p:nvPr/>
        </p:nvSpPr>
        <p:spPr bwMode="auto">
          <a:xfrm>
            <a:off x="3833813" y="230505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4087846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9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3250"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t=3</a:t>
            </a:r>
          </a:p>
        </p:txBody>
      </p:sp>
      <p:sp>
        <p:nvSpPr>
          <p:cNvPr id="53251"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52" name="Rectangle 5"/>
          <p:cNvSpPr>
            <a:spLocks noChangeArrowheads="1"/>
          </p:cNvSpPr>
          <p:nvPr/>
        </p:nvSpPr>
        <p:spPr bwMode="auto">
          <a:xfrm>
            <a:off x="2819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3" name="Rectangle 6"/>
          <p:cNvSpPr>
            <a:spLocks noChangeArrowheads="1"/>
          </p:cNvSpPr>
          <p:nvPr/>
        </p:nvSpPr>
        <p:spPr bwMode="auto">
          <a:xfrm>
            <a:off x="33528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4" name="Rectangle 7"/>
          <p:cNvSpPr>
            <a:spLocks noChangeArrowheads="1"/>
          </p:cNvSpPr>
          <p:nvPr/>
        </p:nvSpPr>
        <p:spPr bwMode="auto">
          <a:xfrm>
            <a:off x="38862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5" name="Rectangle 8"/>
          <p:cNvSpPr>
            <a:spLocks noChangeArrowheads="1"/>
          </p:cNvSpPr>
          <p:nvPr/>
        </p:nvSpPr>
        <p:spPr bwMode="auto">
          <a:xfrm>
            <a:off x="44196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6"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7"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8"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59"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0"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1"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2"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3"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4"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5"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6" name="Rectangle 19"/>
          <p:cNvSpPr>
            <a:spLocks noChangeArrowheads="1"/>
          </p:cNvSpPr>
          <p:nvPr/>
        </p:nvSpPr>
        <p:spPr bwMode="auto">
          <a:xfrm>
            <a:off x="2819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67" name="Rectangle 20"/>
          <p:cNvSpPr>
            <a:spLocks noChangeArrowheads="1"/>
          </p:cNvSpPr>
          <p:nvPr/>
        </p:nvSpPr>
        <p:spPr bwMode="auto">
          <a:xfrm>
            <a:off x="33528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68" name="Rectangle 21"/>
          <p:cNvSpPr>
            <a:spLocks noChangeArrowheads="1"/>
          </p:cNvSpPr>
          <p:nvPr/>
        </p:nvSpPr>
        <p:spPr bwMode="auto">
          <a:xfrm>
            <a:off x="38862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69" name="Rectangle 22"/>
          <p:cNvSpPr>
            <a:spLocks noChangeArrowheads="1"/>
          </p:cNvSpPr>
          <p:nvPr/>
        </p:nvSpPr>
        <p:spPr bwMode="auto">
          <a:xfrm>
            <a:off x="44196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70"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71"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72"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73"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3274"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75"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76" name="Line 29"/>
          <p:cNvSpPr>
            <a:spLocks noChangeShapeType="1"/>
          </p:cNvSpPr>
          <p:nvPr/>
        </p:nvSpPr>
        <p:spPr bwMode="auto">
          <a:xfrm>
            <a:off x="4376738" y="2428875"/>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3277"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3278"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3279"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3280"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3281" name="Oval 34"/>
          <p:cNvSpPr>
            <a:spLocks noChangeArrowheads="1"/>
          </p:cNvSpPr>
          <p:nvPr/>
        </p:nvSpPr>
        <p:spPr bwMode="auto">
          <a:xfrm>
            <a:off x="39862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3282" name="Line 35"/>
          <p:cNvSpPr>
            <a:spLocks noChangeShapeType="1"/>
          </p:cNvSpPr>
          <p:nvPr/>
        </p:nvSpPr>
        <p:spPr bwMode="auto">
          <a:xfrm flipV="1">
            <a:off x="41814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3283" name="Line 36"/>
          <p:cNvSpPr>
            <a:spLocks noChangeShapeType="1"/>
          </p:cNvSpPr>
          <p:nvPr/>
        </p:nvSpPr>
        <p:spPr bwMode="auto">
          <a:xfrm>
            <a:off x="41767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3284" name="Line 37"/>
          <p:cNvSpPr>
            <a:spLocks noChangeShapeType="1"/>
          </p:cNvSpPr>
          <p:nvPr/>
        </p:nvSpPr>
        <p:spPr bwMode="auto">
          <a:xfrm flipH="1">
            <a:off x="37338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1203238" name="AutoShape 38"/>
          <p:cNvSpPr>
            <a:spLocks noChangeArrowheads="1"/>
          </p:cNvSpPr>
          <p:nvPr/>
        </p:nvSpPr>
        <p:spPr bwMode="auto">
          <a:xfrm>
            <a:off x="4362450" y="2309813"/>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398313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5298"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t=4</a:t>
            </a:r>
          </a:p>
        </p:txBody>
      </p:sp>
      <p:sp>
        <p:nvSpPr>
          <p:cNvPr id="55299"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0" name="Rectangle 5"/>
          <p:cNvSpPr>
            <a:spLocks noChangeArrowheads="1"/>
          </p:cNvSpPr>
          <p:nvPr/>
        </p:nvSpPr>
        <p:spPr bwMode="auto">
          <a:xfrm>
            <a:off x="28194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01" name="Rectangle 6"/>
          <p:cNvSpPr>
            <a:spLocks noChangeArrowheads="1"/>
          </p:cNvSpPr>
          <p:nvPr/>
        </p:nvSpPr>
        <p:spPr bwMode="auto">
          <a:xfrm>
            <a:off x="33528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2" name="Rectangle 7"/>
          <p:cNvSpPr>
            <a:spLocks noChangeArrowheads="1"/>
          </p:cNvSpPr>
          <p:nvPr/>
        </p:nvSpPr>
        <p:spPr bwMode="auto">
          <a:xfrm>
            <a:off x="38862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3" name="Rectangle 8"/>
          <p:cNvSpPr>
            <a:spLocks noChangeArrowheads="1"/>
          </p:cNvSpPr>
          <p:nvPr/>
        </p:nvSpPr>
        <p:spPr bwMode="auto">
          <a:xfrm>
            <a:off x="4419600" y="21336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04"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5"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6"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7"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8"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9"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0"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1"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2"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3"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4" name="Rectangle 19"/>
          <p:cNvSpPr>
            <a:spLocks noChangeArrowheads="1"/>
          </p:cNvSpPr>
          <p:nvPr/>
        </p:nvSpPr>
        <p:spPr bwMode="auto">
          <a:xfrm>
            <a:off x="2819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15" name="Rectangle 20"/>
          <p:cNvSpPr>
            <a:spLocks noChangeArrowheads="1"/>
          </p:cNvSpPr>
          <p:nvPr/>
        </p:nvSpPr>
        <p:spPr bwMode="auto">
          <a:xfrm>
            <a:off x="33528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16" name="Rectangle 21"/>
          <p:cNvSpPr>
            <a:spLocks noChangeArrowheads="1"/>
          </p:cNvSpPr>
          <p:nvPr/>
        </p:nvSpPr>
        <p:spPr bwMode="auto">
          <a:xfrm>
            <a:off x="38862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7" name="Rectangle 22"/>
          <p:cNvSpPr>
            <a:spLocks noChangeArrowheads="1"/>
          </p:cNvSpPr>
          <p:nvPr/>
        </p:nvSpPr>
        <p:spPr bwMode="auto">
          <a:xfrm>
            <a:off x="4419600" y="37338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18"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9"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20"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21"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5322"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23"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24" name="Line 29"/>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5325"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5326"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5327"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5328"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5329" name="Oval 34"/>
          <p:cNvSpPr>
            <a:spLocks noChangeArrowheads="1"/>
          </p:cNvSpPr>
          <p:nvPr/>
        </p:nvSpPr>
        <p:spPr bwMode="auto">
          <a:xfrm>
            <a:off x="44958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5330" name="Line 35"/>
          <p:cNvSpPr>
            <a:spLocks noChangeShapeType="1"/>
          </p:cNvSpPr>
          <p:nvPr/>
        </p:nvSpPr>
        <p:spPr bwMode="auto">
          <a:xfrm flipV="1">
            <a:off x="46910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5331" name="Line 36"/>
          <p:cNvSpPr>
            <a:spLocks noChangeShapeType="1"/>
          </p:cNvSpPr>
          <p:nvPr/>
        </p:nvSpPr>
        <p:spPr bwMode="auto">
          <a:xfrm>
            <a:off x="46863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5332" name="Line 37"/>
          <p:cNvSpPr>
            <a:spLocks noChangeShapeType="1"/>
          </p:cNvSpPr>
          <p:nvPr/>
        </p:nvSpPr>
        <p:spPr bwMode="auto">
          <a:xfrm flipH="1">
            <a:off x="42433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1205286" name="AutoShape 38"/>
          <p:cNvSpPr>
            <a:spLocks noChangeArrowheads="1"/>
          </p:cNvSpPr>
          <p:nvPr/>
        </p:nvSpPr>
        <p:spPr bwMode="auto">
          <a:xfrm>
            <a:off x="4872038" y="2281238"/>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616442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5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8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7346"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t=5</a:t>
            </a:r>
          </a:p>
        </p:txBody>
      </p:sp>
      <p:sp>
        <p:nvSpPr>
          <p:cNvPr id="57347"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48" name="Rectangle 5"/>
          <p:cNvSpPr>
            <a:spLocks noChangeArrowheads="1"/>
          </p:cNvSpPr>
          <p:nvPr/>
        </p:nvSpPr>
        <p:spPr bwMode="auto">
          <a:xfrm>
            <a:off x="28194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49" name="Rectangle 6"/>
          <p:cNvSpPr>
            <a:spLocks noChangeArrowheads="1"/>
          </p:cNvSpPr>
          <p:nvPr/>
        </p:nvSpPr>
        <p:spPr bwMode="auto">
          <a:xfrm>
            <a:off x="3352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0" name="Rectangle 7"/>
          <p:cNvSpPr>
            <a:spLocks noChangeArrowheads="1"/>
          </p:cNvSpPr>
          <p:nvPr/>
        </p:nvSpPr>
        <p:spPr bwMode="auto">
          <a:xfrm>
            <a:off x="38862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1" name="Rectangle 8"/>
          <p:cNvSpPr>
            <a:spLocks noChangeArrowheads="1"/>
          </p:cNvSpPr>
          <p:nvPr/>
        </p:nvSpPr>
        <p:spPr bwMode="auto">
          <a:xfrm>
            <a:off x="44196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2" name="Rectangle 9"/>
          <p:cNvSpPr>
            <a:spLocks noChangeArrowheads="1"/>
          </p:cNvSpPr>
          <p:nvPr/>
        </p:nvSpPr>
        <p:spPr bwMode="auto">
          <a:xfrm>
            <a:off x="4953000" y="2133600"/>
            <a:ext cx="533400" cy="533400"/>
          </a:xfrm>
          <a:prstGeom prst="rect">
            <a:avLst/>
          </a:prstGeom>
          <a:solidFill>
            <a:schemeClr val="tx1"/>
          </a:solidFill>
          <a:ln w="9525">
            <a:solidFill>
              <a:schemeClr val="tx1"/>
            </a:solidFill>
            <a:miter lim="800000"/>
            <a:headEnd/>
            <a:tailEnd/>
          </a:ln>
        </p:spPr>
        <p:txBody>
          <a:bodyPr wrap="none" anchor="ctr"/>
          <a:lstStyle/>
          <a:p>
            <a:endParaRPr lang="en-US">
              <a:latin typeface="Calibri"/>
              <a:cs typeface="Calibri"/>
            </a:endParaRPr>
          </a:p>
        </p:txBody>
      </p:sp>
      <p:sp>
        <p:nvSpPr>
          <p:cNvPr id="57353"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4" name="Rectangle 11"/>
          <p:cNvSpPr>
            <a:spLocks noChangeArrowheads="1"/>
          </p:cNvSpPr>
          <p:nvPr/>
        </p:nvSpPr>
        <p:spPr bwMode="auto">
          <a:xfrm>
            <a:off x="60198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55"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6"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7"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8"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9"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0"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1"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2" name="Rectangle 19"/>
          <p:cNvSpPr>
            <a:spLocks noChangeArrowheads="1"/>
          </p:cNvSpPr>
          <p:nvPr/>
        </p:nvSpPr>
        <p:spPr bwMode="auto">
          <a:xfrm>
            <a:off x="28194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3" name="Rectangle 20"/>
          <p:cNvSpPr>
            <a:spLocks noChangeArrowheads="1"/>
          </p:cNvSpPr>
          <p:nvPr/>
        </p:nvSpPr>
        <p:spPr bwMode="auto">
          <a:xfrm>
            <a:off x="3352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4" name="Rectangle 21"/>
          <p:cNvSpPr>
            <a:spLocks noChangeArrowheads="1"/>
          </p:cNvSpPr>
          <p:nvPr/>
        </p:nvSpPr>
        <p:spPr bwMode="auto">
          <a:xfrm>
            <a:off x="38862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5" name="Rectangle 22"/>
          <p:cNvSpPr>
            <a:spLocks noChangeArrowheads="1"/>
          </p:cNvSpPr>
          <p:nvPr/>
        </p:nvSpPr>
        <p:spPr bwMode="auto">
          <a:xfrm>
            <a:off x="44196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6" name="Rectangle 23"/>
          <p:cNvSpPr>
            <a:spLocks noChangeArrowheads="1"/>
          </p:cNvSpPr>
          <p:nvPr/>
        </p:nvSpPr>
        <p:spPr bwMode="auto">
          <a:xfrm>
            <a:off x="5486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7" name="Rectangle 24"/>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8" name="Rectangle 25"/>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7369" name="Rectangle 26"/>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70" name="Rectangle 27"/>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71" name="Line 28"/>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7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737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737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737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7376" name="Oval 33"/>
          <p:cNvSpPr>
            <a:spLocks noChangeArrowheads="1"/>
          </p:cNvSpPr>
          <p:nvPr/>
        </p:nvSpPr>
        <p:spPr bwMode="auto">
          <a:xfrm>
            <a:off x="50292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7377" name="Line 34"/>
          <p:cNvSpPr>
            <a:spLocks noChangeShapeType="1"/>
          </p:cNvSpPr>
          <p:nvPr/>
        </p:nvSpPr>
        <p:spPr bwMode="auto">
          <a:xfrm flipV="1">
            <a:off x="52244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78" name="Line 35"/>
          <p:cNvSpPr>
            <a:spLocks noChangeShapeType="1"/>
          </p:cNvSpPr>
          <p:nvPr/>
        </p:nvSpPr>
        <p:spPr bwMode="auto">
          <a:xfrm>
            <a:off x="5219700" y="2586038"/>
            <a:ext cx="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79" name="Line 36"/>
          <p:cNvSpPr>
            <a:spLocks noChangeShapeType="1"/>
          </p:cNvSpPr>
          <p:nvPr/>
        </p:nvSpPr>
        <p:spPr bwMode="auto">
          <a:xfrm>
            <a:off x="5414963" y="2400300"/>
            <a:ext cx="242887" cy="15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80" name="Line 37"/>
          <p:cNvSpPr>
            <a:spLocks noChangeShapeType="1"/>
          </p:cNvSpPr>
          <p:nvPr/>
        </p:nvSpPr>
        <p:spPr bwMode="auto">
          <a:xfrm flipH="1">
            <a:off x="47767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81" name="Rectangle 38"/>
          <p:cNvSpPr>
            <a:spLocks noChangeArrowheads="1"/>
          </p:cNvSpPr>
          <p:nvPr/>
        </p:nvSpPr>
        <p:spPr bwMode="auto">
          <a:xfrm>
            <a:off x="4953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052877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2" name="Rectangle 2"/>
          <p:cNvSpPr>
            <a:spLocks noGrp="1" noChangeArrowheads="1"/>
          </p:cNvSpPr>
          <p:nvPr>
            <p:ph type="title"/>
          </p:nvPr>
        </p:nvSpPr>
        <p:spPr>
          <a:xfrm>
            <a:off x="0" y="-38100"/>
            <a:ext cx="12192000" cy="1143000"/>
          </a:xfrm>
        </p:spPr>
        <p:txBody>
          <a:bodyPr/>
          <a:lstStyle/>
          <a:p>
            <a:r>
              <a:rPr lang="en-US" sz="4000" dirty="0">
                <a:latin typeface="Calibri"/>
                <a:ea typeface="ＭＳ Ｐゴシック" pitchFamily="34" charset="-128"/>
                <a:cs typeface="Calibri"/>
              </a:rPr>
              <a:t>Inference: Base Cases</a:t>
            </a:r>
          </a:p>
        </p:txBody>
      </p:sp>
      <p:sp>
        <p:nvSpPr>
          <p:cNvPr id="17" name="Oval 4"/>
          <p:cNvSpPr>
            <a:spLocks noChangeArrowheads="1"/>
          </p:cNvSpPr>
          <p:nvPr/>
        </p:nvSpPr>
        <p:spPr bwMode="auto">
          <a:xfrm>
            <a:off x="3733800" y="2895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sp>
        <p:nvSpPr>
          <p:cNvPr id="18" name="Oval 5"/>
          <p:cNvSpPr>
            <a:spLocks noChangeArrowheads="1"/>
          </p:cNvSpPr>
          <p:nvPr/>
        </p:nvSpPr>
        <p:spPr bwMode="auto">
          <a:xfrm>
            <a:off x="3733800" y="1828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19" name="AutoShape 6"/>
          <p:cNvCxnSpPr>
            <a:cxnSpLocks noChangeShapeType="1"/>
            <a:stCxn id="18" idx="4"/>
            <a:endCxn id="17" idx="0"/>
          </p:cNvCxnSpPr>
          <p:nvPr/>
        </p:nvCxnSpPr>
        <p:spPr bwMode="auto">
          <a:xfrm>
            <a:off x="4000500" y="2376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20" name="Picture 18"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127250" y="4419600"/>
            <a:ext cx="15097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38"/>
          <p:cNvSpPr>
            <a:spLocks noChangeArrowheads="1"/>
          </p:cNvSpPr>
          <p:nvPr/>
        </p:nvSpPr>
        <p:spPr bwMode="auto">
          <a:xfrm>
            <a:off x="10668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22" name="AutoShape 39"/>
          <p:cNvCxnSpPr>
            <a:cxnSpLocks noChangeShapeType="1"/>
            <a:stCxn id="23" idx="6"/>
            <a:endCxn id="21" idx="2"/>
          </p:cNvCxnSpPr>
          <p:nvPr/>
        </p:nvCxnSpPr>
        <p:spPr bwMode="auto">
          <a:xfrm>
            <a:off x="103012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3" name="Oval 40"/>
          <p:cNvSpPr>
            <a:spLocks noChangeArrowheads="1"/>
          </p:cNvSpPr>
          <p:nvPr/>
        </p:nvSpPr>
        <p:spPr bwMode="auto">
          <a:xfrm>
            <a:off x="97536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pic>
        <p:nvPicPr>
          <p:cNvPr id="24" name="Picture 41"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702675" y="4419600"/>
            <a:ext cx="1046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0" descr="txp_fig"/>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371600" y="5181600"/>
            <a:ext cx="3027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6" descr="txp_fig"/>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2387600" y="6088063"/>
            <a:ext cx="18573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9" descr="txp_fi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2387600" y="5638800"/>
            <a:ext cx="14970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4" descr="txp_fig"/>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7977187" y="5143500"/>
            <a:ext cx="2306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5" descr="txp_fig"/>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8686800" y="5748338"/>
            <a:ext cx="2205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10400" y="1676400"/>
            <a:ext cx="2316609" cy="2133600"/>
          </a:xfrm>
          <a:prstGeom prst="rect">
            <a:avLst/>
          </a:prstGeom>
        </p:spPr>
      </p:pic>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200" y="1676400"/>
            <a:ext cx="2209799" cy="2020506"/>
          </a:xfrm>
          <a:prstGeom prst="rect">
            <a:avLst/>
          </a:prstGeom>
        </p:spPr>
      </p:pic>
      <p:grpSp>
        <p:nvGrpSpPr>
          <p:cNvPr id="30" name="Group 29"/>
          <p:cNvGrpSpPr/>
          <p:nvPr/>
        </p:nvGrpSpPr>
        <p:grpSpPr>
          <a:xfrm>
            <a:off x="9601200" y="2362200"/>
            <a:ext cx="1752600" cy="838200"/>
            <a:chOff x="10515600" y="4267200"/>
            <a:chExt cx="1219200" cy="2438400"/>
          </a:xfrm>
          <a:effectLst/>
        </p:grpSpPr>
        <p:cxnSp>
          <p:nvCxnSpPr>
            <p:cNvPr id="31" name="Straight Connector 30"/>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581400" y="1676400"/>
            <a:ext cx="838200" cy="1981200"/>
            <a:chOff x="10515600" y="4267200"/>
            <a:chExt cx="1219200" cy="2438400"/>
          </a:xfrm>
          <a:effectLst/>
        </p:grpSpPr>
        <p:cxnSp>
          <p:nvCxnSpPr>
            <p:cNvPr id="36" name="Straight Connector 35"/>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78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Passage of Time</a:t>
            </a:r>
          </a:p>
        </p:txBody>
      </p:sp>
      <p:sp>
        <p:nvSpPr>
          <p:cNvPr id="3" name="Content Placeholder 2"/>
          <p:cNvSpPr>
            <a:spLocks noGrp="1"/>
          </p:cNvSpPr>
          <p:nvPr>
            <p:ph idx="1"/>
          </p:nvPr>
        </p:nvSpPr>
        <p:spPr>
          <a:xfrm>
            <a:off x="381000" y="1264728"/>
            <a:ext cx="11404600" cy="4729164"/>
          </a:xfrm>
        </p:spPr>
        <p:txBody>
          <a:bodyPr/>
          <a:lstStyle/>
          <a:p>
            <a:r>
              <a:rPr lang="en-US" sz="2400" dirty="0">
                <a:latin typeface="Calibri"/>
                <a:cs typeface="Calibri"/>
              </a:rPr>
              <a:t>Assume we have current belief P(X | evidence to date)</a:t>
            </a: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Then, after one time step passes:</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Basic idea: beliefs get </a:t>
            </a:r>
            <a:r>
              <a:rPr lang="ja-JP" altLang="en-US" sz="2400" dirty="0">
                <a:latin typeface="Calibri"/>
                <a:cs typeface="Calibri"/>
              </a:rPr>
              <a:t>“</a:t>
            </a:r>
            <a:r>
              <a:rPr lang="en-US" sz="2400" dirty="0">
                <a:latin typeface="Calibri"/>
                <a:cs typeface="Calibri"/>
              </a:rPr>
              <a:t>pushed</a:t>
            </a:r>
            <a:r>
              <a:rPr lang="ja-JP" altLang="en-US" sz="2400" dirty="0">
                <a:latin typeface="Calibri"/>
                <a:cs typeface="Calibri"/>
              </a:rPr>
              <a:t>”</a:t>
            </a:r>
            <a:r>
              <a:rPr lang="en-US" sz="2400" dirty="0">
                <a:latin typeface="Calibri"/>
                <a:cs typeface="Calibri"/>
              </a:rPr>
              <a:t> through the transitions</a:t>
            </a:r>
          </a:p>
          <a:p>
            <a:pPr lvl="1"/>
            <a:r>
              <a:rPr lang="en-US" sz="2000" dirty="0">
                <a:latin typeface="Calibri"/>
                <a:cs typeface="Calibri"/>
              </a:rPr>
              <a:t>With the </a:t>
            </a:r>
            <a:r>
              <a:rPr lang="ja-JP" altLang="en-US" sz="2000" dirty="0">
                <a:latin typeface="Calibri"/>
                <a:cs typeface="Calibri"/>
              </a:rPr>
              <a:t>“</a:t>
            </a:r>
            <a:r>
              <a:rPr lang="en-US" sz="2000" dirty="0">
                <a:latin typeface="Calibri"/>
                <a:cs typeface="Calibri"/>
              </a:rPr>
              <a:t>B</a:t>
            </a:r>
            <a:r>
              <a:rPr lang="ja-JP" altLang="en-US" sz="2000" dirty="0">
                <a:latin typeface="Calibri"/>
                <a:cs typeface="Calibri"/>
              </a:rPr>
              <a:t>”</a:t>
            </a:r>
            <a:r>
              <a:rPr lang="en-US" sz="2000" dirty="0">
                <a:latin typeface="Calibri"/>
                <a:cs typeface="Calibri"/>
              </a:rPr>
              <a:t> notation, we have to be careful about what time step t the belief is about, and what evidence it includes</a:t>
            </a:r>
          </a:p>
          <a:p>
            <a:endParaRPr lang="en-US" dirty="0">
              <a:latin typeface="Calibri"/>
              <a:cs typeface="Calibri"/>
            </a:endParaRPr>
          </a:p>
        </p:txBody>
      </p:sp>
      <p:pic>
        <p:nvPicPr>
          <p:cNvPr id="7" name="Picture 6" descr="txp_fi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905000" y="1925127"/>
            <a:ext cx="24526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
          <p:cNvGrpSpPr>
            <a:grpSpLocks/>
          </p:cNvGrpSpPr>
          <p:nvPr/>
        </p:nvGrpSpPr>
        <p:grpSpPr bwMode="auto">
          <a:xfrm>
            <a:off x="8991600" y="1452845"/>
            <a:ext cx="1901825" cy="700088"/>
            <a:chOff x="7848600" y="2362200"/>
            <a:chExt cx="758825" cy="279400"/>
          </a:xfrm>
        </p:grpSpPr>
        <p:sp>
          <p:nvSpPr>
            <p:cNvPr id="9" name="Oval 12"/>
            <p:cNvSpPr>
              <a:spLocks noChangeArrowheads="1"/>
            </p:cNvSpPr>
            <p:nvPr/>
          </p:nvSpPr>
          <p:spPr bwMode="auto">
            <a:xfrm>
              <a:off x="8327858" y="2362200"/>
              <a:ext cx="279567" cy="279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10" name="AutoShape 14"/>
            <p:cNvCxnSpPr>
              <a:cxnSpLocks noChangeShapeType="1"/>
              <a:stCxn id="11" idx="6"/>
              <a:endCxn id="9" idx="2"/>
            </p:cNvCxnSpPr>
            <p:nvPr/>
          </p:nvCxnSpPr>
          <p:spPr bwMode="auto">
            <a:xfrm>
              <a:off x="8135656" y="2501900"/>
              <a:ext cx="184714"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 name="Oval 15"/>
            <p:cNvSpPr>
              <a:spLocks noChangeArrowheads="1"/>
            </p:cNvSpPr>
            <p:nvPr/>
          </p:nvSpPr>
          <p:spPr bwMode="auto">
            <a:xfrm>
              <a:off x="7848600" y="2362200"/>
              <a:ext cx="279567" cy="279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gr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284027"/>
            <a:ext cx="2870200" cy="681353"/>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4134928"/>
            <a:ext cx="3962400" cy="65090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9050" y="4896927"/>
            <a:ext cx="3460750" cy="660764"/>
          </a:xfrm>
          <a:prstGeom prst="rect">
            <a:avLst/>
          </a:prstGeom>
        </p:spPr>
      </p:pic>
      <p:sp>
        <p:nvSpPr>
          <p:cNvPr id="16" name="Content Placeholder 2"/>
          <p:cNvSpPr txBox="1">
            <a:spLocks/>
          </p:cNvSpPr>
          <p:nvPr/>
        </p:nvSpPr>
        <p:spPr bwMode="auto">
          <a:xfrm>
            <a:off x="7848600" y="4058727"/>
            <a:ext cx="3657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cs typeface="Calibri"/>
              </a:rPr>
              <a:t>Or compactly:</a:t>
            </a:r>
            <a:endParaRPr lang="en-US" dirty="0">
              <a:latin typeface="Calibri"/>
              <a:cs typeface="Calibri"/>
            </a:endParaRPr>
          </a:p>
        </p:txBody>
      </p:sp>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600" y="4744527"/>
            <a:ext cx="3657600" cy="610873"/>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8" y="3290377"/>
            <a:ext cx="2010032" cy="387350"/>
          </a:xfrm>
          <a:prstGeom prst="rect">
            <a:avLst/>
          </a:prstGeom>
        </p:spPr>
      </p:pic>
      <p:grpSp>
        <p:nvGrpSpPr>
          <p:cNvPr id="19" name="Group 18"/>
          <p:cNvGrpSpPr/>
          <p:nvPr/>
        </p:nvGrpSpPr>
        <p:grpSpPr>
          <a:xfrm>
            <a:off x="8839200" y="1315527"/>
            <a:ext cx="2209800" cy="990600"/>
            <a:chOff x="10515600" y="4267200"/>
            <a:chExt cx="1219200" cy="2438400"/>
          </a:xfrm>
          <a:effectLst/>
        </p:grpSpPr>
        <p:cxnSp>
          <p:nvCxnSpPr>
            <p:cNvPr id="20" name="Straight Connector 19"/>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600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333282"/>
            <a:ext cx="7772399" cy="2524718"/>
          </a:xfrm>
          <a:prstGeom prst="rect">
            <a:avLst/>
          </a:prstGeom>
        </p:spPr>
      </p:pic>
      <p:sp>
        <p:nvSpPr>
          <p:cNvPr id="64513" name="Rectangle 2"/>
          <p:cNvSpPr>
            <a:spLocks noGrp="1" noChangeArrowheads="1"/>
          </p:cNvSpPr>
          <p:nvPr>
            <p:ph type="title"/>
          </p:nvPr>
        </p:nvSpPr>
        <p:spPr/>
        <p:txBody>
          <a:bodyPr/>
          <a:lstStyle/>
          <a:p>
            <a:r>
              <a:rPr lang="en-US">
                <a:latin typeface="Calibri"/>
                <a:ea typeface="ＭＳ Ｐゴシック" pitchFamily="34" charset="-128"/>
                <a:cs typeface="Calibri"/>
              </a:rPr>
              <a:t>Example: Passage of Time</a:t>
            </a:r>
          </a:p>
        </p:txBody>
      </p:sp>
      <p:sp>
        <p:nvSpPr>
          <p:cNvPr id="64514" name="Rectangle 3"/>
          <p:cNvSpPr>
            <a:spLocks noGrp="1" noChangeArrowheads="1"/>
          </p:cNvSpPr>
          <p:nvPr>
            <p:ph idx="1"/>
          </p:nvPr>
        </p:nvSpPr>
        <p:spPr>
          <a:xfrm>
            <a:off x="457200" y="1371600"/>
            <a:ext cx="8534400" cy="4525963"/>
          </a:xfrm>
        </p:spPr>
        <p:txBody>
          <a:bodyPr/>
          <a:lstStyle/>
          <a:p>
            <a:r>
              <a:rPr lang="en-US" sz="2400" dirty="0">
                <a:latin typeface="Calibri"/>
                <a:ea typeface="ＭＳ Ｐゴシック" pitchFamily="34" charset="-128"/>
                <a:cs typeface="Calibri"/>
              </a:rPr>
              <a:t>As time passes,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accumulates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4515" name="Object 2"/>
          <p:cNvGraphicFramePr>
            <a:graphicFrameLocks noChangeAspect="1"/>
          </p:cNvGraphicFramePr>
          <p:nvPr>
            <p:extLst/>
          </p:nvPr>
        </p:nvGraphicFramePr>
        <p:xfrm>
          <a:off x="1127125" y="2041525"/>
          <a:ext cx="2559050" cy="1714500"/>
        </p:xfrm>
        <a:graphic>
          <a:graphicData uri="http://schemas.openxmlformats.org/presentationml/2006/ole">
            <mc:AlternateContent xmlns:mc="http://schemas.openxmlformats.org/markup-compatibility/2006">
              <mc:Choice xmlns:v="urn:schemas-microsoft-com:vml" Requires="v">
                <p:oleObj spid="_x0000_s1047" name="Photo Editor Photo" r:id="rId4" imgW="3878916" imgH="2598645" progId="MSPhotoEd.3">
                  <p:embed/>
                </p:oleObj>
              </mc:Choice>
              <mc:Fallback>
                <p:oleObj name="Photo Editor Photo" r:id="rId4" imgW="3878916" imgH="2598645" progId="MSPhotoEd.3">
                  <p:embed/>
                  <p:pic>
                    <p:nvPicPr>
                      <p:cNvPr id="64515" name="Object 2"/>
                      <p:cNvPicPr>
                        <a:picLocks noChangeAspect="1" noChangeArrowheads="1"/>
                      </p:cNvPicPr>
                      <p:nvPr/>
                    </p:nvPicPr>
                    <p:blipFill>
                      <a:blip r:embed="rId5">
                        <a:extLst>
                          <a:ext uri="{28A0092B-C50C-407E-A947-70E740481C1C}">
                            <a14:useLocalDpi xmlns:a14="http://schemas.microsoft.com/office/drawing/2010/main" val="0"/>
                          </a:ext>
                        </a:extLst>
                      </a:blip>
                      <a:srcRect l="1065" t="1222" r="1474" b="1222"/>
                      <a:stretch>
                        <a:fillRect/>
                      </a:stretch>
                    </p:blipFill>
                    <p:spPr bwMode="auto">
                      <a:xfrm>
                        <a:off x="1127125" y="2041525"/>
                        <a:ext cx="25590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3" name="Object 3"/>
          <p:cNvGraphicFramePr>
            <a:graphicFrameLocks noChangeAspect="1"/>
          </p:cNvGraphicFramePr>
          <p:nvPr>
            <p:extLst/>
          </p:nvPr>
        </p:nvGraphicFramePr>
        <p:xfrm>
          <a:off x="4071937" y="2041525"/>
          <a:ext cx="2568575" cy="1744663"/>
        </p:xfrm>
        <a:graphic>
          <a:graphicData uri="http://schemas.openxmlformats.org/presentationml/2006/ole">
            <mc:AlternateContent xmlns:mc="http://schemas.openxmlformats.org/markup-compatibility/2006">
              <mc:Choice xmlns:v="urn:schemas-microsoft-com:vml" Requires="v">
                <p:oleObj spid="_x0000_s1048" name="Photo Editor Photo" r:id="rId6" imgW="3894157" imgH="2644369" progId="MSPhotoEd.3">
                  <p:embed/>
                </p:oleObj>
              </mc:Choice>
              <mc:Fallback>
                <p:oleObj name="Photo Editor Photo" r:id="rId6" imgW="3894157" imgH="2644369" progId="MSPhotoEd.3">
                  <p:embed/>
                  <p:pic>
                    <p:nvPicPr>
                      <p:cNvPr id="1210373" name="Object 3"/>
                      <p:cNvPicPr>
                        <a:picLocks noChangeAspect="1" noChangeArrowheads="1"/>
                      </p:cNvPicPr>
                      <p:nvPr/>
                    </p:nvPicPr>
                    <p:blipFill>
                      <a:blip r:embed="rId7">
                        <a:extLst>
                          <a:ext uri="{28A0092B-C50C-407E-A947-70E740481C1C}">
                            <a14:useLocalDpi xmlns:a14="http://schemas.microsoft.com/office/drawing/2010/main" val="0"/>
                          </a:ext>
                        </a:extLst>
                      </a:blip>
                      <a:srcRect l="1019" t="1501" r="2078" b="2400"/>
                      <a:stretch>
                        <a:fillRect/>
                      </a:stretch>
                    </p:blipFill>
                    <p:spPr bwMode="auto">
                      <a:xfrm>
                        <a:off x="4071937" y="2041525"/>
                        <a:ext cx="2568575"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4" name="Object 4"/>
          <p:cNvGraphicFramePr>
            <a:graphicFrameLocks noChangeAspect="1"/>
          </p:cNvGraphicFramePr>
          <p:nvPr>
            <p:extLst/>
          </p:nvPr>
        </p:nvGraphicFramePr>
        <p:xfrm>
          <a:off x="8078787" y="2041525"/>
          <a:ext cx="2589213" cy="1754188"/>
        </p:xfrm>
        <a:graphic>
          <a:graphicData uri="http://schemas.openxmlformats.org/presentationml/2006/ole">
            <mc:AlternateContent xmlns:mc="http://schemas.openxmlformats.org/markup-compatibility/2006">
              <mc:Choice xmlns:v="urn:schemas-microsoft-com:vml" Requires="v">
                <p:oleObj spid="_x0000_s1049" name="Photo Editor Photo" r:id="rId8" imgW="3924640" imgH="2659048" progId="MSPhotoEd.3">
                  <p:embed/>
                </p:oleObj>
              </mc:Choice>
              <mc:Fallback>
                <p:oleObj name="Photo Editor Photo" r:id="rId8" imgW="3924640" imgH="2659048" progId="MSPhotoEd.3">
                  <p:embed/>
                  <p:pic>
                    <p:nvPicPr>
                      <p:cNvPr id="1210374" name="Object 4"/>
                      <p:cNvPicPr>
                        <a:picLocks noChangeAspect="1" noChangeArrowheads="1"/>
                      </p:cNvPicPr>
                      <p:nvPr/>
                    </p:nvPicPr>
                    <p:blipFill>
                      <a:blip r:embed="rId9">
                        <a:extLst>
                          <a:ext uri="{28A0092B-C50C-407E-A947-70E740481C1C}">
                            <a14:useLocalDpi xmlns:a14="http://schemas.microsoft.com/office/drawing/2010/main" val="0"/>
                          </a:ext>
                        </a:extLst>
                      </a:blip>
                      <a:srcRect l="1659" t="1492" r="2426" b="2866"/>
                      <a:stretch>
                        <a:fillRect/>
                      </a:stretch>
                    </p:blipFill>
                    <p:spPr bwMode="auto">
                      <a:xfrm>
                        <a:off x="8078787" y="2041525"/>
                        <a:ext cx="2589213"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4518" name="Text Box 7"/>
          <p:cNvSpPr txBox="1">
            <a:spLocks noChangeArrowheads="1"/>
          </p:cNvSpPr>
          <p:nvPr/>
        </p:nvSpPr>
        <p:spPr bwMode="auto">
          <a:xfrm>
            <a:off x="2057400" y="3717925"/>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T = 1</a:t>
            </a:r>
          </a:p>
        </p:txBody>
      </p:sp>
      <p:sp>
        <p:nvSpPr>
          <p:cNvPr id="1210376" name="Text Box 8"/>
          <p:cNvSpPr txBox="1">
            <a:spLocks noChangeArrowheads="1"/>
          </p:cNvSpPr>
          <p:nvPr/>
        </p:nvSpPr>
        <p:spPr bwMode="auto">
          <a:xfrm>
            <a:off x="5029200" y="3717925"/>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T = 2</a:t>
            </a:r>
          </a:p>
        </p:txBody>
      </p:sp>
      <p:sp>
        <p:nvSpPr>
          <p:cNvPr id="1210377" name="Text Box 9"/>
          <p:cNvSpPr txBox="1">
            <a:spLocks noChangeArrowheads="1"/>
          </p:cNvSpPr>
          <p:nvPr/>
        </p:nvSpPr>
        <p:spPr bwMode="auto">
          <a:xfrm>
            <a:off x="9072793" y="3717925"/>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T = 5</a:t>
            </a:r>
          </a:p>
        </p:txBody>
      </p:sp>
      <p:sp>
        <p:nvSpPr>
          <p:cNvPr id="64521" name="Text Box 10"/>
          <p:cNvSpPr txBox="1">
            <a:spLocks noChangeArrowheads="1"/>
          </p:cNvSpPr>
          <p:nvPr/>
        </p:nvSpPr>
        <p:spPr bwMode="auto">
          <a:xfrm>
            <a:off x="7391400" y="144780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(Transition model: ghosts usually go clockwise)</a:t>
            </a:r>
          </a:p>
        </p:txBody>
      </p:sp>
    </p:spTree>
    <p:extLst>
      <p:ext uri="{BB962C8B-B14F-4D97-AF65-F5344CB8AC3E}">
        <p14:creationId xmlns:p14="http://schemas.microsoft.com/office/powerpoint/2010/main" val="2613259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03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10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0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6" grpId="0"/>
      <p:bldP spid="121037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Observation</a:t>
            </a:r>
          </a:p>
        </p:txBody>
      </p:sp>
      <p:sp>
        <p:nvSpPr>
          <p:cNvPr id="3" name="Content Placeholder 2"/>
          <p:cNvSpPr>
            <a:spLocks noGrp="1"/>
          </p:cNvSpPr>
          <p:nvPr>
            <p:ph idx="1"/>
          </p:nvPr>
        </p:nvSpPr>
        <p:spPr>
          <a:xfrm>
            <a:off x="406400" y="1219200"/>
            <a:ext cx="11379200" cy="4906965"/>
          </a:xfrm>
        </p:spPr>
        <p:txBody>
          <a:bodyPr/>
          <a:lstStyle/>
          <a:p>
            <a:pPr>
              <a:lnSpc>
                <a:spcPct val="90000"/>
              </a:lnSpc>
            </a:pPr>
            <a:r>
              <a:rPr lang="en-US" sz="2400" dirty="0">
                <a:latin typeface="Calibri"/>
                <a:cs typeface="Calibri"/>
              </a:rPr>
              <a:t>Assume we have current belief P(X | previous evidence):</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Then, after evidence comes in:</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Or, compactly:</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endParaRPr lang="en-US" sz="2400" dirty="0">
              <a:latin typeface="Calibri"/>
              <a:cs typeface="Calibri"/>
            </a:endParaRPr>
          </a:p>
        </p:txBody>
      </p:sp>
      <p:grpSp>
        <p:nvGrpSpPr>
          <p:cNvPr id="8" name="Group 19"/>
          <p:cNvGrpSpPr>
            <a:grpSpLocks/>
          </p:cNvGrpSpPr>
          <p:nvPr/>
        </p:nvGrpSpPr>
        <p:grpSpPr bwMode="auto">
          <a:xfrm>
            <a:off x="9067800" y="1371600"/>
            <a:ext cx="588962" cy="1766890"/>
            <a:chOff x="8173954" y="2209800"/>
            <a:chExt cx="284246" cy="852487"/>
          </a:xfrm>
        </p:grpSpPr>
        <p:sp>
          <p:nvSpPr>
            <p:cNvPr id="9" name="Oval 20"/>
            <p:cNvSpPr>
              <a:spLocks noChangeArrowheads="1"/>
            </p:cNvSpPr>
            <p:nvPr/>
          </p:nvSpPr>
          <p:spPr bwMode="auto">
            <a:xfrm>
              <a:off x="8173954" y="2778125"/>
              <a:ext cx="284246" cy="284162"/>
            </a:xfrm>
            <a:prstGeom prst="ellipse">
              <a:avLst/>
            </a:prstGeom>
            <a:solidFill>
              <a:srgbClr val="BFBFBF"/>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1</a:t>
              </a:r>
              <a:endParaRPr lang="en-US" sz="1400" baseline="-25000" dirty="0">
                <a:latin typeface="Calibri"/>
                <a:cs typeface="Calibri"/>
              </a:endParaRPr>
            </a:p>
          </p:txBody>
        </p:sp>
        <p:sp>
          <p:nvSpPr>
            <p:cNvPr id="10" name="Oval 22"/>
            <p:cNvSpPr>
              <a:spLocks noChangeArrowheads="1"/>
            </p:cNvSpPr>
            <p:nvPr/>
          </p:nvSpPr>
          <p:spPr bwMode="auto">
            <a:xfrm>
              <a:off x="8173954" y="2209800"/>
              <a:ext cx="284246" cy="284162"/>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1</a:t>
              </a:r>
            </a:p>
          </p:txBody>
        </p:sp>
        <p:cxnSp>
          <p:nvCxnSpPr>
            <p:cNvPr id="11" name="AutoShape 23"/>
            <p:cNvCxnSpPr>
              <a:cxnSpLocks noChangeShapeType="1"/>
              <a:stCxn id="10" idx="4"/>
              <a:endCxn id="9" idx="0"/>
            </p:cNvCxnSpPr>
            <p:nvPr/>
          </p:nvCxnSpPr>
          <p:spPr bwMode="auto">
            <a:xfrm>
              <a:off x="8316077" y="2501574"/>
              <a:ext cx="0" cy="268939"/>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201" y="1295400"/>
            <a:ext cx="2209799" cy="2020506"/>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828800"/>
            <a:ext cx="3625850" cy="367294"/>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048000"/>
            <a:ext cx="2529703" cy="349250"/>
          </a:xfrm>
          <a:prstGeom prst="rect">
            <a:avLst/>
          </a:prstGeom>
        </p:spPr>
      </p:pic>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3048000"/>
            <a:ext cx="4464050" cy="347726"/>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3581400"/>
            <a:ext cx="3733800" cy="394069"/>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0" y="5029200"/>
            <a:ext cx="4153243" cy="349250"/>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9000" y="4343400"/>
            <a:ext cx="4800600" cy="349650"/>
          </a:xfrm>
          <a:prstGeom prst="rect">
            <a:avLst/>
          </a:prstGeom>
        </p:spPr>
      </p:pic>
      <p:pic>
        <p:nvPicPr>
          <p:cNvPr id="22" name="Picture 2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6172200"/>
            <a:ext cx="5029200" cy="350293"/>
          </a:xfrm>
          <a:prstGeom prst="rect">
            <a:avLst/>
          </a:prstGeom>
        </p:spPr>
      </p:pic>
      <p:sp>
        <p:nvSpPr>
          <p:cNvPr id="23" name="Content Placeholder 2"/>
          <p:cNvSpPr txBox="1">
            <a:spLocks/>
          </p:cNvSpPr>
          <p:nvPr/>
        </p:nvSpPr>
        <p:spPr bwMode="auto">
          <a:xfrm>
            <a:off x="7772400" y="5410200"/>
            <a:ext cx="45720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cs typeface="Calibri"/>
              </a:rPr>
              <a:t>Basic idea: beliefs “reweighted” by likelihood of evidence</a:t>
            </a:r>
          </a:p>
          <a:p>
            <a:pPr>
              <a:lnSpc>
                <a:spcPct val="90000"/>
              </a:lnSpc>
            </a:pPr>
            <a:r>
              <a:rPr lang="en-US" sz="2400" dirty="0">
                <a:latin typeface="Calibri"/>
                <a:cs typeface="Calibri"/>
              </a:rPr>
              <a:t>Unlike passage of time, we have to renormalize</a:t>
            </a:r>
          </a:p>
          <a:p>
            <a:endParaRPr lang="en-US" sz="2400" dirty="0">
              <a:latin typeface="Calibri"/>
              <a:cs typeface="Calibri"/>
            </a:endParaRPr>
          </a:p>
        </p:txBody>
      </p:sp>
      <p:grpSp>
        <p:nvGrpSpPr>
          <p:cNvPr id="27" name="Group 26"/>
          <p:cNvGrpSpPr/>
          <p:nvPr/>
        </p:nvGrpSpPr>
        <p:grpSpPr>
          <a:xfrm>
            <a:off x="8915400" y="1219200"/>
            <a:ext cx="914400" cy="2057400"/>
            <a:chOff x="10515600" y="4267200"/>
            <a:chExt cx="1219200" cy="2438400"/>
          </a:xfrm>
          <a:effectLst/>
        </p:grpSpPr>
        <p:cxnSp>
          <p:nvCxnSpPr>
            <p:cNvPr id="28" name="Straight Connector 27"/>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469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0515600" cy="2274127"/>
              </a:xfrm>
            </p:spPr>
            <p:txBody>
              <a:bodyPr/>
              <a:lstStyle/>
              <a:p>
                <a:r>
                  <a:rPr lang="en-US" dirty="0"/>
                  <a:t>Consistency of likelihood weighted sampling distribution</a:t>
                </a:r>
              </a:p>
              <a:p>
                <a:r>
                  <a:rPr lang="en-US" dirty="0"/>
                  <a:t>Evidence: </a:t>
                </a:r>
                <a14:m>
                  <m:oMath xmlns:m="http://schemas.openxmlformats.org/officeDocument/2006/math">
                    <m:r>
                      <a:rPr lang="en-US" b="0" i="0"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𝑎</m:t>
                    </m:r>
                  </m:oMath>
                </a14:m>
                <a:r>
                  <a:rPr lang="en-US" dirty="0"/>
                  <a:t>, </a:t>
                </a:r>
                <a14:m>
                  <m:oMath xmlns:m="http://schemas.openxmlformats.org/officeDocument/2006/math">
                    <m:r>
                      <a:rPr lang="en-US" b="0" i="0"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𝑑</m:t>
                    </m:r>
                  </m:oMath>
                </a14:m>
                <a:endParaRPr lang="en-US" dirty="0"/>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b="0" i="1" smtClean="0">
                              <a:solidFill>
                                <a:srgbClr val="FF0000"/>
                              </a:solidFill>
                              <a:latin typeface="Cambria Math" panose="02040503050406030204" pitchFamily="18" charset="0"/>
                              <a:cs typeface="Calibri"/>
                              <a:sym typeface="Wingdings"/>
                            </a:rPr>
                            <m:t>+</m:t>
                          </m:r>
                          <m:r>
                            <a:rPr lang="en-US" b="0" i="1" smtClean="0">
                              <a:solidFill>
                                <a:srgbClr val="FF0000"/>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i="1">
                              <a:solidFill>
                                <a:srgbClr val="33CC33"/>
                              </a:solidFill>
                              <a:latin typeface="Cambria Math" charset="0"/>
                              <a:cs typeface="Calibri"/>
                              <a:sym typeface="Wingdings"/>
                            </a:rPr>
                            <m:t>𝐵</m:t>
                          </m:r>
                        </m:e>
                        <m:e>
                          <m:r>
                            <a:rPr lang="en-US" b="0" i="1" smtClean="0">
                              <a:solidFill>
                                <a:srgbClr val="33CC33"/>
                              </a:solidFill>
                              <a:latin typeface="Cambria Math" panose="02040503050406030204" pitchFamily="18" charset="0"/>
                              <a:cs typeface="Calibri"/>
                              <a:sym typeface="Wingdings"/>
                            </a:rPr>
                            <m:t>+</m:t>
                          </m:r>
                          <m:r>
                            <a:rPr lang="en-US" b="0" i="1" smtClean="0">
                              <a:solidFill>
                                <a:srgbClr val="33CC33"/>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i="1">
                              <a:solidFill>
                                <a:srgbClr val="0432FF"/>
                              </a:solidFill>
                              <a:latin typeface="Cambria Math" charset="0"/>
                              <a:cs typeface="Calibri"/>
                              <a:sym typeface="Wingdings"/>
                            </a:rPr>
                            <m:t>𝐶</m:t>
                          </m:r>
                        </m:e>
                        <m:e>
                          <m:r>
                            <a:rPr lang="en-US" b="0" i="1" smtClean="0">
                              <a:solidFill>
                                <a:srgbClr val="0432FF"/>
                              </a:solidFill>
                              <a:latin typeface="Cambria Math" panose="02040503050406030204" pitchFamily="18" charset="0"/>
                              <a:cs typeface="Calibri"/>
                              <a:sym typeface="Wingdings"/>
                            </a:rPr>
                            <m:t>+</m:t>
                          </m:r>
                          <m:r>
                            <a:rPr lang="en-US" b="0" i="1" smtClean="0">
                              <a:solidFill>
                                <a:srgbClr val="0432FF"/>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b="0" i="1" smtClean="0">
                              <a:solidFill>
                                <a:srgbClr val="9437FF"/>
                              </a:solidFill>
                              <a:latin typeface="Cambria Math" panose="02040503050406030204" pitchFamily="18" charset="0"/>
                              <a:cs typeface="Calibri"/>
                              <a:sym typeface="Wingdings"/>
                            </a:rPr>
                            <m:t>−</m:t>
                          </m:r>
                          <m:r>
                            <a:rPr lang="en-US" b="0" i="1" smtClean="0">
                              <a:solidFill>
                                <a:srgbClr val="9437FF"/>
                              </a:solidFill>
                              <a:latin typeface="Cambria Math" panose="02040503050406030204" pitchFamily="18" charset="0"/>
                              <a:cs typeface="Calibri"/>
                              <a:sym typeface="Wingdings"/>
                            </a:rPr>
                            <m:t>𝑑</m:t>
                          </m:r>
                        </m:e>
                        <m:e>
                          <m:r>
                            <a:rPr lang="en-US" i="1">
                              <a:solidFill>
                                <a:srgbClr val="9437FF"/>
                              </a:solidFill>
                              <a:latin typeface="Cambria Math" charset="0"/>
                              <a:cs typeface="Calibri"/>
                              <a:sym typeface="Wingdings"/>
                            </a:rPr>
                            <m:t>𝐶</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𝐸</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𝐶</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0515600" cy="2274127"/>
              </a:xfrm>
              <a:blipFill>
                <a:blip r:embed="rId2"/>
                <a:stretch>
                  <a:fillRect l="-1217" t="-455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solidFill>
                <a:srgbClr val="FFCCCC"/>
              </a:solid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08795" y="3500735"/>
                    <a:ext cx="468205" cy="461665"/>
                  </a:xfrm>
                  <a:prstGeom prst="rect">
                    <a:avLst/>
                  </a:prstGeom>
                  <a:blipFill rotWithShape="0">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chemeClr val="bg1"/>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bg1"/>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solidFill>
                <a:schemeClr val="tx2">
                  <a:lumMod val="20000"/>
                  <a:lumOff val="80000"/>
                </a:schemeClr>
              </a:solid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9" name="Rectangle 38">
                    <a:extLst>
                      <a:ext uri="{FF2B5EF4-FFF2-40B4-BE49-F238E27FC236}">
                        <a16:creationId xmlns:a16="http://schemas.microsoft.com/office/drawing/2014/main" id="{7191DCBF-BA9C-4BBB-8656-2920539E67F8}"/>
                      </a:ext>
                    </a:extLst>
                  </p:cNvPr>
                  <p:cNvSpPr>
                    <a:spLocks noRot="1" noChangeAspect="1" noMove="1" noResize="1" noEditPoints="1" noAdjustHandles="1" noChangeArrowheads="1" noChangeShapeType="1" noTextEdit="1"/>
                  </p:cNvSpPr>
                  <p:nvPr/>
                </p:nvSpPr>
                <p:spPr>
                  <a:xfrm>
                    <a:off x="5996186" y="5326482"/>
                    <a:ext cx="491866" cy="461665"/>
                  </a:xfrm>
                  <a:prstGeom prst="rect">
                    <a:avLst/>
                  </a:prstGeom>
                  <a:blipFill>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bg1"/>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24" name="Table 23">
            <a:extLst>
              <a:ext uri="{FF2B5EF4-FFF2-40B4-BE49-F238E27FC236}">
                <a16:creationId xmlns:a16="http://schemas.microsoft.com/office/drawing/2014/main" id="{9D0EB8B2-F08A-4917-86D6-7918BCBB71F5}"/>
              </a:ext>
            </a:extLst>
          </p:cNvPr>
          <p:cNvGraphicFramePr>
            <a:graphicFrameLocks noGrp="1"/>
          </p:cNvGraphicFramePr>
          <p:nvPr>
            <p:extLst>
              <p:ext uri="{D42A27DB-BD31-4B8C-83A1-F6EECF244321}">
                <p14:modId xmlns:p14="http://schemas.microsoft.com/office/powerpoint/2010/main" val="3958510763"/>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B1765604-797D-4E6D-B889-A1AA2CD60851}"/>
              </a:ext>
            </a:extLst>
          </p:cNvPr>
          <p:cNvGraphicFramePr>
            <a:graphicFrameLocks noGrp="1"/>
          </p:cNvGraphicFramePr>
          <p:nvPr>
            <p:extLst>
              <p:ext uri="{D42A27DB-BD31-4B8C-83A1-F6EECF244321}">
                <p14:modId xmlns:p14="http://schemas.microsoft.com/office/powerpoint/2010/main" val="2325251972"/>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C63CECB6-6123-4F90-8E7E-AEFF9F5E4DAA}"/>
              </a:ext>
            </a:extLst>
          </p:cNvPr>
          <p:cNvGraphicFramePr>
            <a:graphicFrameLocks noGrp="1"/>
          </p:cNvGraphicFramePr>
          <p:nvPr>
            <p:extLst>
              <p:ext uri="{D42A27DB-BD31-4B8C-83A1-F6EECF244321}">
                <p14:modId xmlns:p14="http://schemas.microsoft.com/office/powerpoint/2010/main" val="3979593833"/>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69A4B04A-594C-4B37-9EBB-3B68DC9DD1EC}"/>
              </a:ext>
            </a:extLst>
          </p:cNvPr>
          <p:cNvGraphicFramePr>
            <a:graphicFrameLocks noGrp="1"/>
          </p:cNvGraphicFramePr>
          <p:nvPr>
            <p:extLst>
              <p:ext uri="{D42A27DB-BD31-4B8C-83A1-F6EECF244321}">
                <p14:modId xmlns:p14="http://schemas.microsoft.com/office/powerpoint/2010/main" val="793407694"/>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8" name="Table 47">
            <a:extLst>
              <a:ext uri="{FF2B5EF4-FFF2-40B4-BE49-F238E27FC236}">
                <a16:creationId xmlns:a16="http://schemas.microsoft.com/office/drawing/2014/main" id="{CB9835CE-59D2-421A-A77B-0BB42931AF49}"/>
              </a:ext>
            </a:extLst>
          </p:cNvPr>
          <p:cNvGraphicFramePr>
            <a:graphicFrameLocks noGrp="1"/>
          </p:cNvGraphicFramePr>
          <p:nvPr>
            <p:extLst>
              <p:ext uri="{D42A27DB-BD31-4B8C-83A1-F6EECF244321}">
                <p14:modId xmlns:p14="http://schemas.microsoft.com/office/powerpoint/2010/main" val="3512756684"/>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3175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Example: Observation</a:t>
            </a:r>
          </a:p>
        </p:txBody>
      </p:sp>
      <p:sp>
        <p:nvSpPr>
          <p:cNvPr id="65538" name="Rectangle 3"/>
          <p:cNvSpPr>
            <a:spLocks noGrp="1" noChangeArrowheads="1"/>
          </p:cNvSpPr>
          <p:nvPr>
            <p:ph idx="1"/>
          </p:nvPr>
        </p:nvSpPr>
        <p:spPr>
          <a:xfrm>
            <a:off x="990600" y="1397001"/>
            <a:ext cx="10795000" cy="4729164"/>
          </a:xfrm>
        </p:spPr>
        <p:txBody>
          <a:bodyPr/>
          <a:lstStyle/>
          <a:p>
            <a:r>
              <a:rPr lang="en-US" sz="2400" dirty="0">
                <a:latin typeface="Calibri"/>
                <a:ea typeface="ＭＳ Ｐゴシック" pitchFamily="34" charset="-128"/>
                <a:cs typeface="Calibri"/>
              </a:rPr>
              <a:t>As we get observations, beliefs get reweighted,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decreases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5539" name="Object 2"/>
          <p:cNvGraphicFramePr>
            <a:graphicFrameLocks noChangeAspect="1"/>
          </p:cNvGraphicFramePr>
          <p:nvPr>
            <p:extLst/>
          </p:nvPr>
        </p:nvGraphicFramePr>
        <p:xfrm>
          <a:off x="6553200" y="2514600"/>
          <a:ext cx="2505075" cy="1692275"/>
        </p:xfrm>
        <a:graphic>
          <a:graphicData uri="http://schemas.openxmlformats.org/presentationml/2006/ole">
            <mc:AlternateContent xmlns:mc="http://schemas.openxmlformats.org/markup-compatibility/2006">
              <mc:Choice xmlns:v="urn:schemas-microsoft-com:vml" Requires="v">
                <p:oleObj spid="_x0000_s2057" name="Photo Editor Photo" r:id="rId4" imgW="3802710" imgH="2567619" progId="MSPhotoEd.3">
                  <p:embed/>
                </p:oleObj>
              </mc:Choice>
              <mc:Fallback>
                <p:oleObj name="Photo Editor Photo" r:id="rId4" imgW="3802710" imgH="2567619" progId="MSPhotoEd.3">
                  <p:embed/>
                  <p:pic>
                    <p:nvPicPr>
                      <p:cNvPr id="6553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514600"/>
                        <a:ext cx="25050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5540" name="Picture 5"/>
          <p:cNvPicPr>
            <a:picLocks noChangeAspect="1" noChangeArrowheads="1"/>
          </p:cNvPicPr>
          <p:nvPr/>
        </p:nvPicPr>
        <p:blipFill>
          <a:blip r:embed="rId6">
            <a:extLst>
              <a:ext uri="{28A0092B-C50C-407E-A947-70E740481C1C}">
                <a14:useLocalDpi xmlns:a14="http://schemas.microsoft.com/office/drawing/2010/main" val="0"/>
              </a:ext>
            </a:extLst>
          </a:blip>
          <a:srcRect l="1595" t="905" r="2145" b="2351"/>
          <a:stretch>
            <a:fillRect/>
          </a:stretch>
        </p:blipFill>
        <p:spPr bwMode="auto">
          <a:xfrm>
            <a:off x="2994025" y="2517775"/>
            <a:ext cx="2492375"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3048000" y="4335462"/>
            <a:ext cx="2517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Before observation</a:t>
            </a:r>
          </a:p>
        </p:txBody>
      </p:sp>
      <p:sp>
        <p:nvSpPr>
          <p:cNvPr id="65542" name="Text Box 7"/>
          <p:cNvSpPr txBox="1">
            <a:spLocks noChangeArrowheads="1"/>
          </p:cNvSpPr>
          <p:nvPr/>
        </p:nvSpPr>
        <p:spPr bwMode="auto">
          <a:xfrm>
            <a:off x="6778625" y="4335462"/>
            <a:ext cx="2517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After observation</a:t>
            </a:r>
          </a:p>
        </p:txBody>
      </p:sp>
      <p:pic>
        <p:nvPicPr>
          <p:cNvPr id="65543"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549775" y="5257800"/>
            <a:ext cx="2765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2600" y="4058769"/>
            <a:ext cx="2436812" cy="25218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903" y="4114800"/>
            <a:ext cx="2561219" cy="2524718"/>
          </a:xfrm>
          <a:prstGeom prst="rect">
            <a:avLst/>
          </a:prstGeom>
        </p:spPr>
      </p:pic>
    </p:spTree>
    <p:extLst>
      <p:ext uri="{BB962C8B-B14F-4D97-AF65-F5344CB8AC3E}">
        <p14:creationId xmlns:p14="http://schemas.microsoft.com/office/powerpoint/2010/main" val="343745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25400"/>
            <a:ext cx="9982200" cy="1143000"/>
          </a:xfrm>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2133600" y="4327525"/>
            <a:ext cx="533400" cy="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nvPr>
        </p:nvGraphicFramePr>
        <p:xfrm>
          <a:off x="75438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t+1</a:t>
                      </a:r>
                      <a:r>
                        <a:rPr lang="en-US" sz="1800" b="0" dirty="0">
                          <a:solidFill>
                            <a:srgbClr val="333399"/>
                          </a:solidFill>
                          <a:latin typeface="Calibri"/>
                          <a:cs typeface="Calibri"/>
                        </a:rPr>
                        <a:t>|R</a:t>
                      </a:r>
                      <a:r>
                        <a:rPr lang="en-US" sz="1800" b="0" baseline="-25000" dirty="0">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1" name="Straight Arrow Connector 30"/>
          <p:cNvCxnSpPr/>
          <p:nvPr/>
        </p:nvCxnSpPr>
        <p:spPr>
          <a:xfrm>
            <a:off x="3657600" y="4716463"/>
            <a:ext cx="0" cy="50323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4419600" y="4327525"/>
            <a:ext cx="533400" cy="793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5943600" y="4724401"/>
            <a:ext cx="0" cy="50323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nvPr>
        </p:nvGraphicFramePr>
        <p:xfrm>
          <a:off x="99060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2667000" y="5241925"/>
            <a:ext cx="1981200" cy="762000"/>
          </a:xfrm>
          <a:prstGeom prst="ellipse">
            <a:avLst/>
          </a:prstGeom>
          <a:solidFill>
            <a:schemeClr val="bg1">
              <a:lumMod val="75000"/>
            </a:schemeClr>
          </a:solidFill>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1</a:t>
            </a:r>
          </a:p>
        </p:txBody>
      </p:sp>
      <p:sp>
        <p:nvSpPr>
          <p:cNvPr id="50" name="Oval 49"/>
          <p:cNvSpPr/>
          <p:nvPr/>
        </p:nvSpPr>
        <p:spPr>
          <a:xfrm>
            <a:off x="4953000" y="5241925"/>
            <a:ext cx="1981200" cy="762000"/>
          </a:xfrm>
          <a:prstGeom prst="ellipse">
            <a:avLst/>
          </a:prstGeom>
          <a:solidFill>
            <a:srgbClr val="BFBFBF"/>
          </a:solidFill>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2</a:t>
            </a:r>
          </a:p>
        </p:txBody>
      </p:sp>
      <p:sp>
        <p:nvSpPr>
          <p:cNvPr id="51" name="Oval 50"/>
          <p:cNvSpPr/>
          <p:nvPr/>
        </p:nvSpPr>
        <p:spPr>
          <a:xfrm>
            <a:off x="381000" y="3946525"/>
            <a:ext cx="1981200" cy="762000"/>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0</a:t>
            </a:r>
          </a:p>
        </p:txBody>
      </p:sp>
      <p:sp>
        <p:nvSpPr>
          <p:cNvPr id="52" name="Oval 51"/>
          <p:cNvSpPr/>
          <p:nvPr/>
        </p:nvSpPr>
        <p:spPr>
          <a:xfrm>
            <a:off x="2667000" y="3946525"/>
            <a:ext cx="1981200" cy="762000"/>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1</a:t>
            </a:r>
          </a:p>
        </p:txBody>
      </p:sp>
      <p:sp>
        <p:nvSpPr>
          <p:cNvPr id="53" name="Oval 52"/>
          <p:cNvSpPr/>
          <p:nvPr/>
        </p:nvSpPr>
        <p:spPr>
          <a:xfrm>
            <a:off x="4953000" y="3946525"/>
            <a:ext cx="1981200" cy="762000"/>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2</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78" y="63500"/>
            <a:ext cx="2621611" cy="890016"/>
          </a:xfrm>
          <a:prstGeom prst="rect">
            <a:avLst/>
          </a:prstGeom>
        </p:spPr>
      </p:pic>
      <p:cxnSp>
        <p:nvCxnSpPr>
          <p:cNvPr id="58" name="Straight Arrow Connector 57"/>
          <p:cNvCxnSpPr/>
          <p:nvPr/>
        </p:nvCxnSpPr>
        <p:spPr>
          <a:xfrm>
            <a:off x="6934200" y="4327525"/>
            <a:ext cx="381000" cy="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 name="TextBox 2"/>
          <p:cNvSpPr txBox="1"/>
          <p:nvPr/>
        </p:nvSpPr>
        <p:spPr>
          <a:xfrm>
            <a:off x="762000" y="2895600"/>
            <a:ext cx="1165140" cy="646331"/>
          </a:xfrm>
          <a:prstGeom prst="rect">
            <a:avLst/>
          </a:prstGeom>
          <a:noFill/>
        </p:spPr>
        <p:txBody>
          <a:bodyPr wrap="none" rtlCol="0">
            <a:spAutoFit/>
          </a:bodyPr>
          <a:lstStyle/>
          <a:p>
            <a:r>
              <a:rPr lang="en-US" dirty="0">
                <a:latin typeface="Calibri"/>
                <a:cs typeface="Calibri"/>
              </a:rPr>
              <a:t>B(+r) = 0.5</a:t>
            </a:r>
          </a:p>
          <a:p>
            <a:r>
              <a:rPr lang="en-US" dirty="0">
                <a:latin typeface="Calibri"/>
                <a:cs typeface="Calibri"/>
              </a:rPr>
              <a:t>B(-r)  = 0.5</a:t>
            </a:r>
          </a:p>
        </p:txBody>
      </p:sp>
      <p:sp>
        <p:nvSpPr>
          <p:cNvPr id="27" name="TextBox 26"/>
          <p:cNvSpPr txBox="1"/>
          <p:nvPr/>
        </p:nvSpPr>
        <p:spPr>
          <a:xfrm>
            <a:off x="3055405" y="1828800"/>
            <a:ext cx="1222736" cy="646331"/>
          </a:xfrm>
          <a:prstGeom prst="rect">
            <a:avLst/>
          </a:prstGeom>
          <a:noFill/>
        </p:spPr>
        <p:txBody>
          <a:bodyPr wrap="none" rtlCol="0">
            <a:spAutoFit/>
          </a:bodyPr>
          <a:lstStyle/>
          <a:p>
            <a:r>
              <a:rPr lang="en-US" dirty="0">
                <a:latin typeface="Calibri"/>
                <a:cs typeface="Calibri"/>
              </a:rPr>
              <a:t>B’(+r) = 0.5</a:t>
            </a:r>
          </a:p>
          <a:p>
            <a:r>
              <a:rPr lang="en-US" dirty="0">
                <a:latin typeface="Calibri"/>
                <a:cs typeface="Calibri"/>
              </a:rPr>
              <a:t>B’(-r)  = 0.5</a:t>
            </a:r>
          </a:p>
        </p:txBody>
      </p:sp>
      <p:sp>
        <p:nvSpPr>
          <p:cNvPr id="28" name="TextBox 27"/>
          <p:cNvSpPr txBox="1"/>
          <p:nvPr/>
        </p:nvSpPr>
        <p:spPr>
          <a:xfrm>
            <a:off x="3048000" y="2858869"/>
            <a:ext cx="1399128" cy="646331"/>
          </a:xfrm>
          <a:prstGeom prst="rect">
            <a:avLst/>
          </a:prstGeom>
          <a:noFill/>
        </p:spPr>
        <p:txBody>
          <a:bodyPr wrap="none" rtlCol="0">
            <a:spAutoFit/>
          </a:bodyPr>
          <a:lstStyle/>
          <a:p>
            <a:r>
              <a:rPr lang="en-US" dirty="0">
                <a:latin typeface="Calibri"/>
                <a:cs typeface="Calibri"/>
              </a:rPr>
              <a:t>B(+r) = 0.818</a:t>
            </a:r>
          </a:p>
          <a:p>
            <a:r>
              <a:rPr lang="en-US" dirty="0">
                <a:latin typeface="Calibri"/>
                <a:cs typeface="Calibri"/>
              </a:rPr>
              <a:t>B(-r)  = 0.182</a:t>
            </a:r>
          </a:p>
        </p:txBody>
      </p:sp>
      <p:sp>
        <p:nvSpPr>
          <p:cNvPr id="29" name="TextBox 28"/>
          <p:cNvSpPr txBox="1"/>
          <p:nvPr/>
        </p:nvSpPr>
        <p:spPr>
          <a:xfrm>
            <a:off x="5265205" y="1828800"/>
            <a:ext cx="1456724" cy="646331"/>
          </a:xfrm>
          <a:prstGeom prst="rect">
            <a:avLst/>
          </a:prstGeom>
          <a:noFill/>
        </p:spPr>
        <p:txBody>
          <a:bodyPr wrap="none" rtlCol="0">
            <a:spAutoFit/>
          </a:bodyPr>
          <a:lstStyle/>
          <a:p>
            <a:r>
              <a:rPr lang="en-US" dirty="0">
                <a:latin typeface="Calibri"/>
                <a:cs typeface="Calibri"/>
              </a:rPr>
              <a:t>B’(+r) = 0.627</a:t>
            </a:r>
          </a:p>
          <a:p>
            <a:r>
              <a:rPr lang="en-US" dirty="0">
                <a:latin typeface="Calibri"/>
                <a:cs typeface="Calibri"/>
              </a:rPr>
              <a:t>B’(-r)  = 0.373</a:t>
            </a:r>
          </a:p>
        </p:txBody>
      </p:sp>
      <p:sp>
        <p:nvSpPr>
          <p:cNvPr id="30" name="TextBox 29"/>
          <p:cNvSpPr txBox="1"/>
          <p:nvPr/>
        </p:nvSpPr>
        <p:spPr>
          <a:xfrm>
            <a:off x="5257800" y="2895600"/>
            <a:ext cx="1399128" cy="646331"/>
          </a:xfrm>
          <a:prstGeom prst="rect">
            <a:avLst/>
          </a:prstGeom>
          <a:noFill/>
        </p:spPr>
        <p:txBody>
          <a:bodyPr wrap="none" rtlCol="0">
            <a:spAutoFit/>
          </a:bodyPr>
          <a:lstStyle/>
          <a:p>
            <a:r>
              <a:rPr lang="en-US" dirty="0">
                <a:latin typeface="Calibri"/>
                <a:cs typeface="Calibri"/>
              </a:rPr>
              <a:t>B(+r) = 0.883</a:t>
            </a:r>
          </a:p>
          <a:p>
            <a:r>
              <a:rPr lang="en-US" dirty="0">
                <a:latin typeface="Calibri"/>
                <a:cs typeface="Calibri"/>
              </a:rPr>
              <a:t>B(-r)  = 0.117</a:t>
            </a:r>
          </a:p>
        </p:txBody>
      </p:sp>
      <p:cxnSp>
        <p:nvCxnSpPr>
          <p:cNvPr id="32" name="Straight Arrow Connector 31"/>
          <p:cNvCxnSpPr>
            <a:stCxn id="3" idx="3"/>
            <a:endCxn id="27" idx="1"/>
          </p:cNvCxnSpPr>
          <p:nvPr/>
        </p:nvCxnSpPr>
        <p:spPr>
          <a:xfrm flipV="1">
            <a:off x="1927140" y="2151966"/>
            <a:ext cx="1128265" cy="1066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28" idx="0"/>
          </p:cNvCxnSpPr>
          <p:nvPr/>
        </p:nvCxnSpPr>
        <p:spPr>
          <a:xfrm flipH="1">
            <a:off x="3747564" y="2514600"/>
            <a:ext cx="62436" cy="34426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p:nvPr/>
        </p:nvCxnSpPr>
        <p:spPr>
          <a:xfrm>
            <a:off x="6019800" y="2514600"/>
            <a:ext cx="10376" cy="34426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28" idx="3"/>
            <a:endCxn id="29" idx="1"/>
          </p:cNvCxnSpPr>
          <p:nvPr/>
        </p:nvCxnSpPr>
        <p:spPr>
          <a:xfrm flipV="1">
            <a:off x="4447128" y="2151966"/>
            <a:ext cx="818077" cy="103006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1848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latin typeface="Calibri"/>
                <a:ea typeface="ＭＳ Ｐゴシック" pitchFamily="34" charset="-128"/>
                <a:cs typeface="Calibri"/>
              </a:rPr>
              <a:t>Other HMM Queries</a:t>
            </a:r>
          </a:p>
        </p:txBody>
      </p:sp>
      <p:sp>
        <p:nvSpPr>
          <p:cNvPr id="33795" name="Rectangle 3"/>
          <p:cNvSpPr>
            <a:spLocks noGrp="1" noChangeArrowheads="1"/>
          </p:cNvSpPr>
          <p:nvPr>
            <p:ph idx="1"/>
          </p:nvPr>
        </p:nvSpPr>
        <p:spPr>
          <a:xfrm>
            <a:off x="1371600" y="1447800"/>
            <a:ext cx="3505200" cy="609600"/>
          </a:xfrm>
        </p:spPr>
        <p:txBody>
          <a:bodyPr/>
          <a:lstStyle/>
          <a:p>
            <a:pPr marL="0" indent="0" algn="ctr">
              <a:buNone/>
            </a:pPr>
            <a:r>
              <a:rPr lang="en-US" dirty="0">
                <a:solidFill>
                  <a:schemeClr val="accent1"/>
                </a:solidFill>
                <a:latin typeface="Calibri"/>
                <a:ea typeface="ＭＳ Ｐゴシック" pitchFamily="34" charset="-128"/>
                <a:cs typeface="Calibri"/>
              </a:rPr>
              <a:t>Filtering: P(X</a:t>
            </a:r>
            <a:r>
              <a:rPr lang="en-US" baseline="-25000" dirty="0">
                <a:solidFill>
                  <a:schemeClr val="accent1"/>
                </a:solidFill>
                <a:latin typeface="Calibri"/>
                <a:ea typeface="ＭＳ Ｐゴシック" pitchFamily="34" charset="-128"/>
                <a:cs typeface="Calibri"/>
              </a:rPr>
              <a:t>t</a:t>
            </a:r>
            <a:r>
              <a:rPr lang="en-US" dirty="0">
                <a:solidFill>
                  <a:schemeClr val="accent1"/>
                </a:solidFill>
                <a:latin typeface="Calibri"/>
                <a:ea typeface="ＭＳ Ｐゴシック" pitchFamily="34" charset="-128"/>
                <a:cs typeface="Calibri"/>
              </a:rPr>
              <a:t>|e</a:t>
            </a:r>
            <a:r>
              <a:rPr lang="en-US" baseline="-25000" dirty="0">
                <a:solidFill>
                  <a:schemeClr val="accent1"/>
                </a:solidFill>
                <a:latin typeface="Calibri"/>
                <a:ea typeface="ＭＳ Ｐゴシック" pitchFamily="34" charset="-128"/>
                <a:cs typeface="Calibri"/>
              </a:rPr>
              <a:t>1:t</a:t>
            </a:r>
            <a:r>
              <a:rPr lang="en-US" dirty="0">
                <a:solidFill>
                  <a:schemeClr val="accent1"/>
                </a:solidFill>
                <a:latin typeface="Calibri"/>
                <a:ea typeface="ＭＳ Ｐゴシック" pitchFamily="34" charset="-128"/>
                <a:cs typeface="Calibri"/>
              </a:rPr>
              <a:t>)</a:t>
            </a: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sz="4000" dirty="0">
              <a:latin typeface="Calibri"/>
              <a:ea typeface="ＭＳ Ｐゴシック" pitchFamily="34" charset="-128"/>
              <a:cs typeface="Calibri"/>
            </a:endParaRPr>
          </a:p>
        </p:txBody>
      </p:sp>
      <p:grpSp>
        <p:nvGrpSpPr>
          <p:cNvPr id="2" name="Group 1"/>
          <p:cNvGrpSpPr/>
          <p:nvPr/>
        </p:nvGrpSpPr>
        <p:grpSpPr>
          <a:xfrm>
            <a:off x="1647825" y="2233613"/>
            <a:ext cx="2850356" cy="1350169"/>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95" name="Group 94"/>
          <p:cNvGrpSpPr/>
          <p:nvPr/>
        </p:nvGrpSpPr>
        <p:grpSpPr>
          <a:xfrm>
            <a:off x="1647825" y="5129213"/>
            <a:ext cx="2850356" cy="1350169"/>
            <a:chOff x="1028700" y="4876800"/>
            <a:chExt cx="3276600" cy="1600200"/>
          </a:xfrm>
        </p:grpSpPr>
        <p:sp>
          <p:nvSpPr>
            <p:cNvPr id="103"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04" name="AutoShape 63"/>
            <p:cNvCxnSpPr>
              <a:cxnSpLocks noChangeShapeType="1"/>
              <a:stCxn id="103" idx="4"/>
              <a:endCxn id="113"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5"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06" name="AutoShape 65"/>
            <p:cNvCxnSpPr>
              <a:cxnSpLocks noChangeShapeType="1"/>
              <a:stCxn id="107" idx="6"/>
              <a:endCxn id="103"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7"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08" name="AutoShape 67"/>
            <p:cNvCxnSpPr>
              <a:cxnSpLocks noChangeShapeType="1"/>
              <a:stCxn id="107" idx="4"/>
              <a:endCxn id="105"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9"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10" name="AutoShape 69"/>
            <p:cNvCxnSpPr>
              <a:cxnSpLocks noChangeShapeType="1"/>
              <a:stCxn id="109" idx="6"/>
              <a:endCxn id="112"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1" name="AutoShape 70"/>
            <p:cNvCxnSpPr>
              <a:cxnSpLocks noChangeShapeType="1"/>
              <a:stCxn id="103" idx="6"/>
              <a:endCxn id="109"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2"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13"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14"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15"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16" name="AutoShape 77"/>
            <p:cNvCxnSpPr>
              <a:cxnSpLocks noChangeShapeType="1"/>
              <a:stCxn id="109" idx="4"/>
              <a:endCxn id="114"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7" name="AutoShape 78"/>
            <p:cNvCxnSpPr>
              <a:cxnSpLocks noChangeShapeType="1"/>
              <a:stCxn id="112" idx="4"/>
              <a:endCxn id="115"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19" name="Group 118"/>
          <p:cNvGrpSpPr/>
          <p:nvPr/>
        </p:nvGrpSpPr>
        <p:grpSpPr>
          <a:xfrm>
            <a:off x="7439025" y="5129213"/>
            <a:ext cx="2850356" cy="1350169"/>
            <a:chOff x="1028700" y="4876800"/>
            <a:chExt cx="3276600" cy="1600200"/>
          </a:xfrm>
        </p:grpSpPr>
        <p:sp>
          <p:nvSpPr>
            <p:cNvPr id="127"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28" name="AutoShape 63"/>
            <p:cNvCxnSpPr>
              <a:cxnSpLocks noChangeShapeType="1"/>
              <a:stCxn id="127" idx="4"/>
              <a:endCxn id="137"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9"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0" name="AutoShape 65"/>
            <p:cNvCxnSpPr>
              <a:cxnSpLocks noChangeShapeType="1"/>
              <a:stCxn id="131" idx="6"/>
              <a:endCxn id="127"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1"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32" name="AutoShape 67"/>
            <p:cNvCxnSpPr>
              <a:cxnSpLocks noChangeShapeType="1"/>
              <a:stCxn id="131" idx="4"/>
              <a:endCxn id="129"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3"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34" name="AutoShape 69"/>
            <p:cNvCxnSpPr>
              <a:cxnSpLocks noChangeShapeType="1"/>
              <a:stCxn id="133" idx="6"/>
              <a:endCxn id="136"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35" name="AutoShape 70"/>
            <p:cNvCxnSpPr>
              <a:cxnSpLocks noChangeShapeType="1"/>
              <a:stCxn id="127" idx="6"/>
              <a:endCxn id="133"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6"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37"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38"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39"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40" name="AutoShape 77"/>
            <p:cNvCxnSpPr>
              <a:cxnSpLocks noChangeShapeType="1"/>
              <a:stCxn id="133" idx="4"/>
              <a:endCxn id="138"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41" name="AutoShape 78"/>
            <p:cNvCxnSpPr>
              <a:cxnSpLocks noChangeShapeType="1"/>
              <a:stCxn id="136" idx="4"/>
              <a:endCxn id="139"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43" name="Group 142"/>
          <p:cNvGrpSpPr/>
          <p:nvPr/>
        </p:nvGrpSpPr>
        <p:grpSpPr>
          <a:xfrm>
            <a:off x="7439025" y="2233613"/>
            <a:ext cx="2850356" cy="1350169"/>
            <a:chOff x="1028700" y="4876800"/>
            <a:chExt cx="3276600" cy="1600200"/>
          </a:xfrm>
        </p:grpSpPr>
        <p:sp>
          <p:nvSpPr>
            <p:cNvPr id="151"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52" name="AutoShape 63"/>
            <p:cNvCxnSpPr>
              <a:cxnSpLocks noChangeShapeType="1"/>
              <a:stCxn id="151" idx="4"/>
              <a:endCxn id="161"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3"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54" name="AutoShape 65"/>
            <p:cNvCxnSpPr>
              <a:cxnSpLocks noChangeShapeType="1"/>
              <a:stCxn id="155" idx="6"/>
              <a:endCxn id="151"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5"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6" name="AutoShape 67"/>
            <p:cNvCxnSpPr>
              <a:cxnSpLocks noChangeShapeType="1"/>
              <a:stCxn id="155" idx="4"/>
              <a:endCxn id="153"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7"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58" name="AutoShape 69"/>
            <p:cNvCxnSpPr>
              <a:cxnSpLocks noChangeShapeType="1"/>
              <a:stCxn id="157" idx="6"/>
              <a:endCxn id="160"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59" name="AutoShape 70"/>
            <p:cNvCxnSpPr>
              <a:cxnSpLocks noChangeShapeType="1"/>
              <a:stCxn id="151" idx="6"/>
              <a:endCxn id="157"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0"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61"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62"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cxnSp>
          <p:nvCxnSpPr>
            <p:cNvPr id="164" name="AutoShape 77"/>
            <p:cNvCxnSpPr>
              <a:cxnSpLocks noChangeShapeType="1"/>
              <a:stCxn id="157" idx="4"/>
              <a:endCxn id="162"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166" name="Rectangle 3"/>
          <p:cNvSpPr txBox="1">
            <a:spLocks noChangeArrowheads="1"/>
          </p:cNvSpPr>
          <p:nvPr/>
        </p:nvSpPr>
        <p:spPr bwMode="auto">
          <a:xfrm>
            <a:off x="6934200" y="1447800"/>
            <a:ext cx="4038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Prediction: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1:t-1</a:t>
            </a:r>
            <a:r>
              <a:rPr lang="en-US" dirty="0">
                <a:latin typeface="Calibri"/>
                <a:ea typeface="ＭＳ Ｐゴシック" pitchFamily="34" charset="-128"/>
                <a:cs typeface="Calibri"/>
              </a:rPr>
              <a:t>)</a:t>
            </a:r>
          </a:p>
        </p:txBody>
      </p:sp>
      <p:sp>
        <p:nvSpPr>
          <p:cNvPr id="167" name="Rectangle 3"/>
          <p:cNvSpPr txBox="1">
            <a:spLocks noChangeArrowheads="1"/>
          </p:cNvSpPr>
          <p:nvPr/>
        </p:nvSpPr>
        <p:spPr bwMode="auto">
          <a:xfrm>
            <a:off x="914400" y="4343400"/>
            <a:ext cx="46482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Smoothing: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 t&lt;N</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8" name="Rectangle 3"/>
          <p:cNvSpPr txBox="1">
            <a:spLocks noChangeArrowheads="1"/>
          </p:cNvSpPr>
          <p:nvPr/>
        </p:nvSpPr>
        <p:spPr bwMode="auto">
          <a:xfrm>
            <a:off x="6553200" y="4343400"/>
            <a:ext cx="4800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Explanation: P(X</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9" name="Oval 75"/>
          <p:cNvSpPr>
            <a:spLocks noChangeArrowheads="1"/>
          </p:cNvSpPr>
          <p:nvPr/>
        </p:nvSpPr>
        <p:spPr bwMode="auto">
          <a:xfrm>
            <a:off x="38862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0" name="Oval 75"/>
          <p:cNvSpPr>
            <a:spLocks noChangeArrowheads="1"/>
          </p:cNvSpPr>
          <p:nvPr/>
        </p:nvSpPr>
        <p:spPr bwMode="auto">
          <a:xfrm>
            <a:off x="96774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1" name="Oval 75"/>
          <p:cNvSpPr>
            <a:spLocks noChangeArrowheads="1"/>
          </p:cNvSpPr>
          <p:nvPr/>
        </p:nvSpPr>
        <p:spPr bwMode="auto">
          <a:xfrm>
            <a:off x="3078480" y="49530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2" name="Oval 75"/>
          <p:cNvSpPr>
            <a:spLocks noChangeArrowheads="1"/>
          </p:cNvSpPr>
          <p:nvPr/>
        </p:nvSpPr>
        <p:spPr bwMode="auto">
          <a:xfrm>
            <a:off x="7239000" y="4953000"/>
            <a:ext cx="33528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Tree>
    <p:extLst>
      <p:ext uri="{BB962C8B-B14F-4D97-AF65-F5344CB8AC3E}">
        <p14:creationId xmlns:p14="http://schemas.microsoft.com/office/powerpoint/2010/main" val="344087930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95400"/>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28" name="Group 27"/>
          <p:cNvGrpSpPr/>
          <p:nvPr/>
        </p:nvGrpSpPr>
        <p:grpSpPr>
          <a:xfrm>
            <a:off x="6705600" y="2057400"/>
            <a:ext cx="4876800" cy="2438400"/>
            <a:chOff x="6705600" y="2057400"/>
            <a:chExt cx="4876800" cy="2438400"/>
          </a:xfrm>
          <a:effectLst/>
        </p:grpSpPr>
        <p:cxnSp>
          <p:nvCxnSpPr>
            <p:cNvPr id="4" name="Straight Connector 3"/>
            <p:cNvCxnSpPr/>
            <p:nvPr/>
          </p:nvCxnSpPr>
          <p:spPr>
            <a:xfrm>
              <a:off x="6705600" y="3276600"/>
              <a:ext cx="36576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05600" y="4495800"/>
              <a:ext cx="48768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6705600" y="32766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0363200" y="20574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0363200" y="2057400"/>
              <a:ext cx="12192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1582400" y="2057400"/>
              <a:ext cx="0" cy="24384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gr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25" name="Picture 2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spTree>
    <p:extLst>
      <p:ext uri="{BB962C8B-B14F-4D97-AF65-F5344CB8AC3E}">
        <p14:creationId xmlns:p14="http://schemas.microsoft.com/office/powerpoint/2010/main" val="2796453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62" name="Group 61"/>
          <p:cNvGrpSpPr/>
          <p:nvPr/>
        </p:nvGrpSpPr>
        <p:grpSpPr>
          <a:xfrm>
            <a:off x="9434623" y="2209800"/>
            <a:ext cx="707065" cy="685800"/>
            <a:chOff x="9434623" y="2209800"/>
            <a:chExt cx="707065" cy="685800"/>
          </a:xfrm>
          <a:effectLst/>
        </p:grpSpPr>
        <p:cxnSp>
          <p:nvCxnSpPr>
            <p:cNvPr id="61" name="Straight Connector 60"/>
            <p:cNvCxnSpPr>
              <a:stCxn id="16" idx="2"/>
              <a:endCxn id="16" idx="0"/>
            </p:cNvCxnSpPr>
            <p:nvPr/>
          </p:nvCxnSpPr>
          <p:spPr>
            <a:xfrm flipV="1">
              <a:off x="9434623" y="220980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6" idx="3"/>
              <a:endCxn id="16" idx="7"/>
            </p:cNvCxnSpPr>
            <p:nvPr/>
          </p:nvCxnSpPr>
          <p:spPr>
            <a:xfrm flipV="1">
              <a:off x="9538170" y="231023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6" idx="4"/>
              <a:endCxn id="16" idx="6"/>
            </p:cNvCxnSpPr>
            <p:nvPr/>
          </p:nvCxnSpPr>
          <p:spPr>
            <a:xfrm flipV="1">
              <a:off x="9788156" y="255270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705600" y="2057400"/>
            <a:ext cx="4876800" cy="2438400"/>
            <a:chOff x="6705600" y="2057400"/>
            <a:chExt cx="4876800" cy="2438400"/>
          </a:xfrm>
          <a:effectLst/>
        </p:grpSpPr>
        <p:cxnSp>
          <p:nvCxnSpPr>
            <p:cNvPr id="89" name="Straight Connector 88"/>
            <p:cNvCxnSpPr/>
            <p:nvPr/>
          </p:nvCxnSpPr>
          <p:spPr>
            <a:xfrm>
              <a:off x="6705600" y="3276600"/>
              <a:ext cx="2438400" cy="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705600" y="4495800"/>
              <a:ext cx="4876800" cy="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6705600" y="3276600"/>
              <a:ext cx="0" cy="121920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9144000" y="2057400"/>
              <a:ext cx="0" cy="121920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9144000" y="2057400"/>
              <a:ext cx="2438400" cy="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1582400" y="2057400"/>
              <a:ext cx="0" cy="243840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grpSp>
      <p:pic>
        <p:nvPicPr>
          <p:cNvPr id="37" name="Picture 3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38" name="Picture 3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0" name="Picture 3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42" name="Picture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43" name="Picture 4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spTree>
    <p:extLst>
      <p:ext uri="{BB962C8B-B14F-4D97-AF65-F5344CB8AC3E}">
        <p14:creationId xmlns:p14="http://schemas.microsoft.com/office/powerpoint/2010/main" val="305334389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44" name="Group 43"/>
          <p:cNvGrpSpPr/>
          <p:nvPr/>
        </p:nvGrpSpPr>
        <p:grpSpPr>
          <a:xfrm>
            <a:off x="6705600" y="2057400"/>
            <a:ext cx="3581400" cy="2438400"/>
            <a:chOff x="6705600" y="2057400"/>
            <a:chExt cx="3657600" cy="2438400"/>
          </a:xfrm>
          <a:effectLst/>
        </p:grpSpPr>
        <p:cxnSp>
          <p:nvCxnSpPr>
            <p:cNvPr id="51" name="Straight Connector 50"/>
            <p:cNvCxnSpPr/>
            <p:nvPr/>
          </p:nvCxnSpPr>
          <p:spPr>
            <a:xfrm>
              <a:off x="6705600" y="3276600"/>
              <a:ext cx="24384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05600" y="4495800"/>
              <a:ext cx="36576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705600" y="32766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9144000" y="20574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9144000" y="20574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0363200" y="20574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9434623" y="2209800"/>
            <a:ext cx="707065" cy="685800"/>
            <a:chOff x="9434623" y="2209800"/>
            <a:chExt cx="707065" cy="685800"/>
          </a:xfrm>
          <a:effectLst/>
        </p:grpSpPr>
        <p:cxnSp>
          <p:nvCxnSpPr>
            <p:cNvPr id="61" name="Straight Connector 60"/>
            <p:cNvCxnSpPr>
              <a:stCxn id="16" idx="2"/>
              <a:endCxn id="16" idx="0"/>
            </p:cNvCxnSpPr>
            <p:nvPr/>
          </p:nvCxnSpPr>
          <p:spPr>
            <a:xfrm flipV="1">
              <a:off x="9434623" y="220980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6" idx="3"/>
              <a:endCxn id="16" idx="7"/>
            </p:cNvCxnSpPr>
            <p:nvPr/>
          </p:nvCxnSpPr>
          <p:spPr>
            <a:xfrm flipV="1">
              <a:off x="9538170" y="231023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6" idx="4"/>
              <a:endCxn id="16" idx="6"/>
            </p:cNvCxnSpPr>
            <p:nvPr/>
          </p:nvCxnSpPr>
          <p:spPr>
            <a:xfrm flipV="1">
              <a:off x="9788156" y="255270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61442" name="Group 61441"/>
          <p:cNvGrpSpPr/>
          <p:nvPr/>
        </p:nvGrpSpPr>
        <p:grpSpPr>
          <a:xfrm>
            <a:off x="10439400" y="2057400"/>
            <a:ext cx="1143000" cy="2438400"/>
            <a:chOff x="10515600" y="4267200"/>
            <a:chExt cx="1219200" cy="2438400"/>
          </a:xfrm>
          <a:effectLst/>
        </p:grpSpPr>
        <p:cxnSp>
          <p:nvCxnSpPr>
            <p:cNvPr id="75" name="Straight Connector 74"/>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9220200" y="213360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pic>
        <p:nvPicPr>
          <p:cNvPr id="47" name="Picture 4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48" name="Picture 4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00" y="5080000"/>
            <a:ext cx="254000" cy="101600"/>
          </a:xfrm>
          <a:prstGeom prst="rect">
            <a:avLst/>
          </a:prstGeom>
        </p:spPr>
      </p:pic>
      <p:pic>
        <p:nvPicPr>
          <p:cNvPr id="50" name="Picture 4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59" name="Picture 5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pic>
        <p:nvPicPr>
          <p:cNvPr id="60" name="Picture 5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876800"/>
            <a:ext cx="558800" cy="800100"/>
          </a:xfrm>
          <a:prstGeom prst="rect">
            <a:avLst/>
          </a:prstGeom>
        </p:spPr>
      </p:pic>
      <p:pic>
        <p:nvPicPr>
          <p:cNvPr id="63" name="Picture 6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700" y="5829300"/>
            <a:ext cx="558800" cy="800100"/>
          </a:xfrm>
          <a:prstGeom prst="rect">
            <a:avLst/>
          </a:prstGeom>
        </p:spPr>
      </p:pic>
      <p:pic>
        <p:nvPicPr>
          <p:cNvPr id="65" name="Picture 6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6108700"/>
            <a:ext cx="254000" cy="101600"/>
          </a:xfrm>
          <a:prstGeom prst="rect">
            <a:avLst/>
          </a:prstGeom>
        </p:spPr>
      </p:pic>
      <p:pic>
        <p:nvPicPr>
          <p:cNvPr id="66" name="Picture 6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0900" y="4953000"/>
            <a:ext cx="2171700" cy="368300"/>
          </a:xfrm>
          <a:prstGeom prst="rect">
            <a:avLst/>
          </a:prstGeom>
        </p:spPr>
      </p:pic>
      <p:pic>
        <p:nvPicPr>
          <p:cNvPr id="67" name="Picture 6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5100" y="5943600"/>
            <a:ext cx="2171700" cy="368300"/>
          </a:xfrm>
          <a:prstGeom prst="rect">
            <a:avLst/>
          </a:prstGeom>
        </p:spPr>
      </p:pic>
      <p:pic>
        <p:nvPicPr>
          <p:cNvPr id="68" name="Picture 6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6900" y="4953000"/>
            <a:ext cx="1625600" cy="368300"/>
          </a:xfrm>
          <a:prstGeom prst="rect">
            <a:avLst/>
          </a:prstGeom>
        </p:spPr>
      </p:pic>
      <p:pic>
        <p:nvPicPr>
          <p:cNvPr id="70" name="Picture 6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2500" y="5943600"/>
            <a:ext cx="1625600" cy="368300"/>
          </a:xfrm>
          <a:prstGeom prst="rect">
            <a:avLst/>
          </a:prstGeom>
        </p:spPr>
      </p:pic>
      <p:pic>
        <p:nvPicPr>
          <p:cNvPr id="71" name="Picture 7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9500" y="4953000"/>
            <a:ext cx="1231900" cy="368300"/>
          </a:xfrm>
          <a:prstGeom prst="rect">
            <a:avLst/>
          </a:prstGeom>
        </p:spPr>
      </p:pic>
      <p:pic>
        <p:nvPicPr>
          <p:cNvPr id="72" name="Picture 71"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5956300"/>
            <a:ext cx="1231900" cy="368300"/>
          </a:xfrm>
          <a:prstGeom prst="rect">
            <a:avLst/>
          </a:prstGeom>
        </p:spPr>
      </p:pic>
    </p:spTree>
    <p:extLst>
      <p:ext uri="{BB962C8B-B14F-4D97-AF65-F5344CB8AC3E}">
        <p14:creationId xmlns:p14="http://schemas.microsoft.com/office/powerpoint/2010/main" val="4021798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r>
              <a:rPr lang="en-US" sz="2400" dirty="0">
                <a:latin typeface="Calibri"/>
                <a:ea typeface="ＭＳ Ｐゴシック" pitchFamily="34" charset="-128"/>
                <a:cs typeface="Calibri"/>
              </a:rPr>
              <a:t>Recursive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pic>
        <p:nvPicPr>
          <p:cNvPr id="47" name="Picture 4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48" name="Picture 4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00" y="5080000"/>
            <a:ext cx="254000" cy="101600"/>
          </a:xfrm>
          <a:prstGeom prst="rect">
            <a:avLst/>
          </a:prstGeom>
        </p:spPr>
      </p:pic>
      <p:pic>
        <p:nvPicPr>
          <p:cNvPr id="50" name="Picture 4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59" name="Picture 5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pic>
        <p:nvPicPr>
          <p:cNvPr id="60" name="Picture 5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876800"/>
            <a:ext cx="558800" cy="800100"/>
          </a:xfrm>
          <a:prstGeom prst="rect">
            <a:avLst/>
          </a:prstGeom>
        </p:spPr>
      </p:pic>
      <p:pic>
        <p:nvPicPr>
          <p:cNvPr id="63" name="Picture 6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700" y="5829300"/>
            <a:ext cx="558800" cy="800100"/>
          </a:xfrm>
          <a:prstGeom prst="rect">
            <a:avLst/>
          </a:prstGeom>
        </p:spPr>
      </p:pic>
      <p:pic>
        <p:nvPicPr>
          <p:cNvPr id="65" name="Picture 6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6108700"/>
            <a:ext cx="254000" cy="101600"/>
          </a:xfrm>
          <a:prstGeom prst="rect">
            <a:avLst/>
          </a:prstGeom>
        </p:spPr>
      </p:pic>
      <p:pic>
        <p:nvPicPr>
          <p:cNvPr id="66" name="Picture 6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0900" y="4953000"/>
            <a:ext cx="2171700" cy="368300"/>
          </a:xfrm>
          <a:prstGeom prst="rect">
            <a:avLst/>
          </a:prstGeom>
        </p:spPr>
      </p:pic>
      <p:pic>
        <p:nvPicPr>
          <p:cNvPr id="67" name="Picture 6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5100" y="5943600"/>
            <a:ext cx="2171700" cy="368300"/>
          </a:xfrm>
          <a:prstGeom prst="rect">
            <a:avLst/>
          </a:prstGeom>
        </p:spPr>
      </p:pic>
      <p:pic>
        <p:nvPicPr>
          <p:cNvPr id="68" name="Picture 6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6900" y="4953000"/>
            <a:ext cx="1625600" cy="368300"/>
          </a:xfrm>
          <a:prstGeom prst="rect">
            <a:avLst/>
          </a:prstGeom>
        </p:spPr>
      </p:pic>
      <p:pic>
        <p:nvPicPr>
          <p:cNvPr id="70" name="Picture 6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2500" y="5943600"/>
            <a:ext cx="1625600" cy="368300"/>
          </a:xfrm>
          <a:prstGeom prst="rect">
            <a:avLst/>
          </a:prstGeom>
        </p:spPr>
      </p:pic>
      <p:pic>
        <p:nvPicPr>
          <p:cNvPr id="71" name="Picture 7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9500" y="4953000"/>
            <a:ext cx="1231900" cy="368300"/>
          </a:xfrm>
          <a:prstGeom prst="rect">
            <a:avLst/>
          </a:prstGeom>
        </p:spPr>
      </p:pic>
      <p:pic>
        <p:nvPicPr>
          <p:cNvPr id="72" name="Picture 71"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5956300"/>
            <a:ext cx="1231900" cy="368300"/>
          </a:xfrm>
          <a:prstGeom prst="rect">
            <a:avLst/>
          </a:prstGeom>
        </p:spPr>
      </p:pic>
      <p:grpSp>
        <p:nvGrpSpPr>
          <p:cNvPr id="96" name="Group 95"/>
          <p:cNvGrpSpPr/>
          <p:nvPr/>
        </p:nvGrpSpPr>
        <p:grpSpPr>
          <a:xfrm>
            <a:off x="6705600" y="2057400"/>
            <a:ext cx="3581400" cy="2438400"/>
            <a:chOff x="6705600" y="2057400"/>
            <a:chExt cx="3657600" cy="2438400"/>
          </a:xfrm>
          <a:effectLst/>
        </p:grpSpPr>
        <p:cxnSp>
          <p:nvCxnSpPr>
            <p:cNvPr id="97" name="Straight Connector 96"/>
            <p:cNvCxnSpPr/>
            <p:nvPr/>
          </p:nvCxnSpPr>
          <p:spPr>
            <a:xfrm>
              <a:off x="6705600" y="3276600"/>
              <a:ext cx="24384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6705600" y="4495800"/>
              <a:ext cx="36576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6705600" y="32766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9144000" y="20574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9144000" y="2057400"/>
              <a:ext cx="12192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10363200" y="2057400"/>
              <a:ext cx="0" cy="24384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039675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44" name="Group 43"/>
          <p:cNvGrpSpPr/>
          <p:nvPr/>
        </p:nvGrpSpPr>
        <p:grpSpPr>
          <a:xfrm>
            <a:off x="6705600" y="2057400"/>
            <a:ext cx="2438399" cy="2438400"/>
            <a:chOff x="8028562" y="2057400"/>
            <a:chExt cx="2334638" cy="2438400"/>
          </a:xfrm>
          <a:effectLst/>
        </p:grpSpPr>
        <p:cxnSp>
          <p:nvCxnSpPr>
            <p:cNvPr id="51" name="Straight Connector 50"/>
            <p:cNvCxnSpPr/>
            <p:nvPr/>
          </p:nvCxnSpPr>
          <p:spPr>
            <a:xfrm>
              <a:off x="8028562" y="3276600"/>
              <a:ext cx="11154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028562" y="4495800"/>
              <a:ext cx="23346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8028562" y="32766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9144000" y="20574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9144000" y="20574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0363200" y="20574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8215423" y="2209800"/>
            <a:ext cx="707065" cy="685800"/>
            <a:chOff x="9434623" y="2209800"/>
            <a:chExt cx="707065" cy="685800"/>
          </a:xfrm>
          <a:effectLst/>
        </p:grpSpPr>
        <p:cxnSp>
          <p:nvCxnSpPr>
            <p:cNvPr id="61" name="Straight Connector 60"/>
            <p:cNvCxnSpPr>
              <a:stCxn id="16" idx="2"/>
              <a:endCxn id="16" idx="0"/>
            </p:cNvCxnSpPr>
            <p:nvPr/>
          </p:nvCxnSpPr>
          <p:spPr>
            <a:xfrm flipV="1">
              <a:off x="9434623" y="220980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6" idx="3"/>
              <a:endCxn id="16" idx="7"/>
            </p:cNvCxnSpPr>
            <p:nvPr/>
          </p:nvCxnSpPr>
          <p:spPr>
            <a:xfrm flipV="1">
              <a:off x="9538170" y="231023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6" idx="4"/>
              <a:endCxn id="16" idx="6"/>
            </p:cNvCxnSpPr>
            <p:nvPr/>
          </p:nvCxnSpPr>
          <p:spPr>
            <a:xfrm flipV="1">
              <a:off x="9788156" y="255270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61442" name="Group 61441"/>
          <p:cNvGrpSpPr/>
          <p:nvPr/>
        </p:nvGrpSpPr>
        <p:grpSpPr>
          <a:xfrm>
            <a:off x="9296400" y="2057400"/>
            <a:ext cx="990600" cy="2438400"/>
            <a:chOff x="10515600" y="4267200"/>
            <a:chExt cx="1219200" cy="2438400"/>
          </a:xfrm>
          <a:effectLst/>
        </p:grpSpPr>
        <p:cxnSp>
          <p:nvCxnSpPr>
            <p:cNvPr id="75" name="Straight Connector 74"/>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924800" y="213360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pic>
        <p:nvPicPr>
          <p:cNvPr id="47" name="Picture 4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48" name="Picture 4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00" y="5080000"/>
            <a:ext cx="254000" cy="101600"/>
          </a:xfrm>
          <a:prstGeom prst="rect">
            <a:avLst/>
          </a:prstGeom>
        </p:spPr>
      </p:pic>
      <p:pic>
        <p:nvPicPr>
          <p:cNvPr id="50" name="Picture 4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59" name="Picture 5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pic>
        <p:nvPicPr>
          <p:cNvPr id="60" name="Picture 5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876800"/>
            <a:ext cx="558800" cy="800100"/>
          </a:xfrm>
          <a:prstGeom prst="rect">
            <a:avLst/>
          </a:prstGeom>
        </p:spPr>
      </p:pic>
      <p:pic>
        <p:nvPicPr>
          <p:cNvPr id="63" name="Picture 6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700" y="5829300"/>
            <a:ext cx="558800" cy="800100"/>
          </a:xfrm>
          <a:prstGeom prst="rect">
            <a:avLst/>
          </a:prstGeom>
        </p:spPr>
      </p:pic>
      <p:pic>
        <p:nvPicPr>
          <p:cNvPr id="65" name="Picture 6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6108700"/>
            <a:ext cx="254000" cy="101600"/>
          </a:xfrm>
          <a:prstGeom prst="rect">
            <a:avLst/>
          </a:prstGeom>
        </p:spPr>
      </p:pic>
      <p:pic>
        <p:nvPicPr>
          <p:cNvPr id="66" name="Picture 6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0900" y="4953000"/>
            <a:ext cx="2171700" cy="368300"/>
          </a:xfrm>
          <a:prstGeom prst="rect">
            <a:avLst/>
          </a:prstGeom>
        </p:spPr>
      </p:pic>
      <p:pic>
        <p:nvPicPr>
          <p:cNvPr id="67" name="Picture 6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5100" y="5943600"/>
            <a:ext cx="2171700" cy="368300"/>
          </a:xfrm>
          <a:prstGeom prst="rect">
            <a:avLst/>
          </a:prstGeom>
        </p:spPr>
      </p:pic>
      <p:pic>
        <p:nvPicPr>
          <p:cNvPr id="68" name="Picture 6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6900" y="4953000"/>
            <a:ext cx="1625600" cy="368300"/>
          </a:xfrm>
          <a:prstGeom prst="rect">
            <a:avLst/>
          </a:prstGeom>
        </p:spPr>
      </p:pic>
      <p:pic>
        <p:nvPicPr>
          <p:cNvPr id="70" name="Picture 6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2500" y="5943600"/>
            <a:ext cx="1625600" cy="368300"/>
          </a:xfrm>
          <a:prstGeom prst="rect">
            <a:avLst/>
          </a:prstGeom>
        </p:spPr>
      </p:pic>
      <p:pic>
        <p:nvPicPr>
          <p:cNvPr id="71" name="Picture 7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9500" y="4953000"/>
            <a:ext cx="1231900" cy="368300"/>
          </a:xfrm>
          <a:prstGeom prst="rect">
            <a:avLst/>
          </a:prstGeom>
        </p:spPr>
      </p:pic>
      <p:pic>
        <p:nvPicPr>
          <p:cNvPr id="72" name="Picture 71"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5956300"/>
            <a:ext cx="1231900" cy="368300"/>
          </a:xfrm>
          <a:prstGeom prst="rect">
            <a:avLst/>
          </a:prstGeom>
        </p:spPr>
      </p:pic>
    </p:spTree>
    <p:extLst>
      <p:ext uri="{BB962C8B-B14F-4D97-AF65-F5344CB8AC3E}">
        <p14:creationId xmlns:p14="http://schemas.microsoft.com/office/powerpoint/2010/main" val="361979964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4778271"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5131803"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3566159"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4292164" y="341689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3566159"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3919692"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0" name="Oval 73"/>
          <p:cNvSpPr>
            <a:spLocks noChangeArrowheads="1"/>
          </p:cNvSpPr>
          <p:nvPr/>
        </p:nvSpPr>
        <p:spPr bwMode="auto">
          <a:xfrm>
            <a:off x="4778271"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grpSp>
        <p:nvGrpSpPr>
          <p:cNvPr id="62" name="Group 61"/>
          <p:cNvGrpSpPr/>
          <p:nvPr/>
        </p:nvGrpSpPr>
        <p:grpSpPr>
          <a:xfrm>
            <a:off x="3560135" y="3073990"/>
            <a:ext cx="707065" cy="685800"/>
            <a:chOff x="7209582" y="3073990"/>
            <a:chExt cx="707065" cy="685800"/>
          </a:xfrm>
          <a:effectLst/>
        </p:grpSpPr>
        <p:cxnSp>
          <p:nvCxnSpPr>
            <p:cNvPr id="61" name="Straight Connector 60"/>
            <p:cNvCxnSpPr/>
            <p:nvPr/>
          </p:nvCxnSpPr>
          <p:spPr>
            <a:xfrm flipV="1">
              <a:off x="7209582" y="307399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7313129" y="317442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563115" y="341689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3360949" y="295969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4567765" y="3048000"/>
            <a:ext cx="990600" cy="2209800"/>
            <a:chOff x="10515600" y="4267200"/>
            <a:chExt cx="1219200" cy="2438400"/>
          </a:xfrm>
          <a:effectLst/>
        </p:grpSpPr>
        <p:cxnSp>
          <p:nvCxnSpPr>
            <p:cNvPr id="74" name="Straight Connector 73"/>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257124" y="2819400"/>
            <a:ext cx="1169248" cy="2590800"/>
            <a:chOff x="10515600" y="4267200"/>
            <a:chExt cx="1219200" cy="2438400"/>
          </a:xfrm>
          <a:effectLst/>
        </p:grpSpPr>
        <p:cxnSp>
          <p:nvCxnSpPr>
            <p:cNvPr id="88" name="Straight Connector 87"/>
            <p:cNvCxnSpPr/>
            <p:nvPr/>
          </p:nvCxnSpPr>
          <p:spPr>
            <a:xfrm>
              <a:off x="10515600" y="67056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0515600" y="42672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0515600" y="42672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11734800" y="42672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228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6088913"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1" name="AutoShape 63"/>
          <p:cNvCxnSpPr>
            <a:cxnSpLocks noChangeShapeType="1"/>
            <a:stCxn id="10" idx="4"/>
            <a:endCxn id="20" idx="0"/>
          </p:cNvCxnSpPr>
          <p:nvPr/>
        </p:nvCxnSpPr>
        <p:spPr bwMode="auto">
          <a:xfrm>
            <a:off x="6442445"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4876801"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cxnSp>
        <p:nvCxnSpPr>
          <p:cNvPr id="13" name="AutoShape 65"/>
          <p:cNvCxnSpPr>
            <a:cxnSpLocks noChangeShapeType="1"/>
            <a:stCxn id="14" idx="6"/>
            <a:endCxn id="10" idx="2"/>
          </p:cNvCxnSpPr>
          <p:nvPr/>
        </p:nvCxnSpPr>
        <p:spPr bwMode="auto">
          <a:xfrm>
            <a:off x="5602806" y="341689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4876801"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2</a:t>
            </a:r>
          </a:p>
        </p:txBody>
      </p:sp>
      <p:cxnSp>
        <p:nvCxnSpPr>
          <p:cNvPr id="15" name="AutoShape 67"/>
          <p:cNvCxnSpPr>
            <a:cxnSpLocks noChangeShapeType="1"/>
            <a:stCxn id="14" idx="4"/>
            <a:endCxn id="12" idx="0"/>
          </p:cNvCxnSpPr>
          <p:nvPr/>
        </p:nvCxnSpPr>
        <p:spPr bwMode="auto">
          <a:xfrm>
            <a:off x="5230334"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p:cNvCxnSpPr>
          <p:nvPr/>
        </p:nvCxnSpPr>
        <p:spPr bwMode="auto">
          <a:xfrm>
            <a:off x="4267200" y="343526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566216" y="309236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sp>
        <p:nvSpPr>
          <p:cNvPr id="20" name="Oval 73"/>
          <p:cNvSpPr>
            <a:spLocks noChangeArrowheads="1"/>
          </p:cNvSpPr>
          <p:nvPr/>
        </p:nvSpPr>
        <p:spPr bwMode="auto">
          <a:xfrm>
            <a:off x="6088913"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566216" y="446396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24" name="AutoShape 78"/>
          <p:cNvCxnSpPr>
            <a:cxnSpLocks noChangeShapeType="1"/>
            <a:stCxn id="19" idx="4"/>
            <a:endCxn id="22" idx="0"/>
          </p:cNvCxnSpPr>
          <p:nvPr/>
        </p:nvCxnSpPr>
        <p:spPr bwMode="auto">
          <a:xfrm>
            <a:off x="3919748" y="379653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62" name="Group 61"/>
          <p:cNvGrpSpPr/>
          <p:nvPr/>
        </p:nvGrpSpPr>
        <p:grpSpPr>
          <a:xfrm>
            <a:off x="4870777" y="3073990"/>
            <a:ext cx="707065" cy="685800"/>
            <a:chOff x="7209582" y="3073990"/>
            <a:chExt cx="707065" cy="685800"/>
          </a:xfrm>
          <a:effectLst/>
        </p:grpSpPr>
        <p:cxnSp>
          <p:nvCxnSpPr>
            <p:cNvPr id="61" name="Straight Connector 60"/>
            <p:cNvCxnSpPr/>
            <p:nvPr/>
          </p:nvCxnSpPr>
          <p:spPr>
            <a:xfrm flipV="1">
              <a:off x="7209582" y="307399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7313129" y="317442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563115" y="341689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671591" y="295969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878407" y="3048000"/>
            <a:ext cx="990600" cy="2209800"/>
            <a:chOff x="10515600" y="4267200"/>
            <a:chExt cx="1219200" cy="2438400"/>
          </a:xfrm>
          <a:effectLst/>
        </p:grpSpPr>
        <p:cxnSp>
          <p:nvCxnSpPr>
            <p:cNvPr id="74" name="Straight Connector 73"/>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3352801" y="2819400"/>
            <a:ext cx="2438399" cy="2590800"/>
            <a:chOff x="8028562" y="1905000"/>
            <a:chExt cx="2334638" cy="2590800"/>
          </a:xfrm>
          <a:effectLst/>
        </p:grpSpPr>
        <p:cxnSp>
          <p:nvCxnSpPr>
            <p:cNvPr id="49" name="Straight Connector 48"/>
            <p:cNvCxnSpPr/>
            <p:nvPr/>
          </p:nvCxnSpPr>
          <p:spPr>
            <a:xfrm>
              <a:off x="8028562" y="3276600"/>
              <a:ext cx="11154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028562" y="4495800"/>
              <a:ext cx="23346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8028562" y="32766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9144000" y="1905000"/>
              <a:ext cx="0" cy="13716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0" y="19050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0363200" y="1905000"/>
              <a:ext cx="0" cy="25908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0199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1253498" cy="2274127"/>
              </a:xfrm>
            </p:spPr>
            <p:txBody>
              <a:bodyPr/>
              <a:lstStyle/>
              <a:p>
                <a:r>
                  <a:rPr lang="en-US" dirty="0"/>
                  <a:t>Consistency of likelihood weighted sampling distribution</a:t>
                </a:r>
              </a:p>
              <a:p>
                <a:r>
                  <a:rPr lang="en-US" dirty="0"/>
                  <a:t>Evidence: </a:t>
                </a:r>
                <a14:m>
                  <m:oMath xmlns:m="http://schemas.openxmlformats.org/officeDocument/2006/math">
                    <m:r>
                      <a:rPr lang="en-US" b="0" i="0"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𝑎</m:t>
                    </m:r>
                  </m:oMath>
                </a14:m>
                <a:r>
                  <a:rPr lang="en-US" dirty="0"/>
                  <a:t>, </a:t>
                </a:r>
                <a14:m>
                  <m:oMath xmlns:m="http://schemas.openxmlformats.org/officeDocument/2006/math">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𝑏</m:t>
                    </m:r>
                  </m:oMath>
                </a14:m>
                <a:r>
                  <a:rPr lang="en-US" dirty="0"/>
                  <a:t>, </a:t>
                </a:r>
                <a14:m>
                  <m:oMath xmlns:m="http://schemas.openxmlformats.org/officeDocument/2006/math">
                    <m:r>
                      <a:rPr lang="en-US" i="1" dirty="0" smtClean="0">
                        <a:solidFill>
                          <a:srgbClr val="0000FF"/>
                        </a:solidFill>
                        <a:latin typeface="Cambria Math" panose="02040503050406030204" pitchFamily="18" charset="0"/>
                      </a:rPr>
                      <m:t>−</m:t>
                    </m:r>
                    <m:r>
                      <a:rPr lang="en-US" i="1" dirty="0" smtClean="0">
                        <a:solidFill>
                          <a:srgbClr val="0000FF"/>
                        </a:solidFill>
                        <a:latin typeface="Cambria Math" panose="02040503050406030204" pitchFamily="18" charset="0"/>
                      </a:rPr>
                      <m:t>𝑐</m:t>
                    </m:r>
                  </m:oMath>
                </a14:m>
                <a:r>
                  <a:rPr lang="en-US" dirty="0"/>
                  <a:t>, </a:t>
                </a:r>
                <a14:m>
                  <m:oMath xmlns:m="http://schemas.openxmlformats.org/officeDocument/2006/math">
                    <m:r>
                      <a:rPr lang="en-US" b="0" i="0"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𝑑</m:t>
                    </m:r>
                  </m:oMath>
                </a14:m>
                <a:r>
                  <a:rPr lang="en-US" dirty="0"/>
                  <a:t>, </a:t>
                </a:r>
                <a14:m>
                  <m:oMath xmlns:m="http://schemas.openxmlformats.org/officeDocument/2006/math">
                    <m:r>
                      <a:rPr lang="en-US" i="1" dirty="0" smtClean="0">
                        <a:solidFill>
                          <a:srgbClr val="E88510"/>
                        </a:solidFill>
                        <a:latin typeface="Cambria Math" panose="02040503050406030204" pitchFamily="18" charset="0"/>
                      </a:rPr>
                      <m:t>+</m:t>
                    </m:r>
                    <m:r>
                      <a:rPr lang="en-US" i="1" dirty="0" smtClean="0">
                        <a:solidFill>
                          <a:srgbClr val="E88510"/>
                        </a:solidFill>
                        <a:latin typeface="Cambria Math" panose="02040503050406030204" pitchFamily="18" charset="0"/>
                      </a:rPr>
                      <m:t>𝑒</m:t>
                    </m:r>
                  </m:oMath>
                </a14:m>
                <a:endParaRPr lang="en-US" dirty="0">
                  <a:solidFill>
                    <a:srgbClr val="E88510"/>
                  </a:solidFill>
                </a:endParaRPr>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b="0" i="1" smtClean="0">
                              <a:solidFill>
                                <a:srgbClr val="FF0000"/>
                              </a:solidFill>
                              <a:latin typeface="Cambria Math" panose="02040503050406030204" pitchFamily="18" charset="0"/>
                              <a:cs typeface="Calibri"/>
                              <a:sym typeface="Wingdings"/>
                            </a:rPr>
                            <m:t>+</m:t>
                          </m:r>
                          <m:r>
                            <a:rPr lang="en-US" b="0" i="1" smtClean="0">
                              <a:solidFill>
                                <a:srgbClr val="FF0000"/>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b="0" i="1" smtClean="0">
                              <a:solidFill>
                                <a:srgbClr val="33CC33"/>
                              </a:solidFill>
                              <a:latin typeface="Cambria Math" panose="02040503050406030204" pitchFamily="18" charset="0"/>
                              <a:cs typeface="Calibri"/>
                              <a:sym typeface="Wingdings"/>
                            </a:rPr>
                            <m:t>+</m:t>
                          </m:r>
                          <m:r>
                            <a:rPr lang="en-US" b="0" i="1" smtClean="0">
                              <a:solidFill>
                                <a:srgbClr val="33CC33"/>
                              </a:solidFill>
                              <a:latin typeface="Cambria Math" panose="02040503050406030204" pitchFamily="18" charset="0"/>
                              <a:cs typeface="Calibri"/>
                              <a:sym typeface="Wingdings"/>
                            </a:rPr>
                            <m:t>𝑏</m:t>
                          </m:r>
                        </m:e>
                        <m:e>
                          <m:r>
                            <a:rPr lang="en-US" b="0" i="1" smtClean="0">
                              <a:solidFill>
                                <a:srgbClr val="33CC33"/>
                              </a:solidFill>
                              <a:latin typeface="Cambria Math" panose="02040503050406030204" pitchFamily="18" charset="0"/>
                              <a:cs typeface="Calibri"/>
                              <a:sym typeface="Wingdings"/>
                            </a:rPr>
                            <m:t>+</m:t>
                          </m:r>
                          <m:r>
                            <a:rPr lang="en-US" b="0" i="1" smtClean="0">
                              <a:solidFill>
                                <a:srgbClr val="33CC33"/>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b="0" i="1" smtClean="0">
                              <a:solidFill>
                                <a:srgbClr val="0432FF"/>
                              </a:solidFill>
                              <a:latin typeface="Cambria Math" panose="02040503050406030204" pitchFamily="18" charset="0"/>
                              <a:cs typeface="Calibri"/>
                              <a:sym typeface="Wingdings"/>
                            </a:rPr>
                            <m:t>−</m:t>
                          </m:r>
                          <m:r>
                            <a:rPr lang="en-US" b="0" i="1" smtClean="0">
                              <a:solidFill>
                                <a:srgbClr val="0432FF"/>
                              </a:solidFill>
                              <a:latin typeface="Cambria Math" panose="02040503050406030204" pitchFamily="18" charset="0"/>
                              <a:cs typeface="Calibri"/>
                              <a:sym typeface="Wingdings"/>
                            </a:rPr>
                            <m:t>𝑐</m:t>
                          </m:r>
                        </m:e>
                        <m:e>
                          <m:r>
                            <a:rPr lang="en-US" b="0" i="1" smtClean="0">
                              <a:solidFill>
                                <a:srgbClr val="0432FF"/>
                              </a:solidFill>
                              <a:latin typeface="Cambria Math" panose="02040503050406030204" pitchFamily="18" charset="0"/>
                              <a:cs typeface="Calibri"/>
                              <a:sym typeface="Wingdings"/>
                            </a:rPr>
                            <m:t>+</m:t>
                          </m:r>
                          <m:r>
                            <a:rPr lang="en-US" b="0" i="1" smtClean="0">
                              <a:solidFill>
                                <a:srgbClr val="0432FF"/>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b="0" i="1" smtClean="0">
                              <a:solidFill>
                                <a:srgbClr val="9437FF"/>
                              </a:solidFill>
                              <a:latin typeface="Cambria Math" panose="02040503050406030204" pitchFamily="18" charset="0"/>
                              <a:cs typeface="Calibri"/>
                              <a:sym typeface="Wingdings"/>
                            </a:rPr>
                            <m:t>−</m:t>
                          </m:r>
                          <m:r>
                            <a:rPr lang="en-US" b="0" i="1" smtClean="0">
                              <a:solidFill>
                                <a:srgbClr val="9437FF"/>
                              </a:solidFill>
                              <a:latin typeface="Cambria Math" panose="02040503050406030204" pitchFamily="18" charset="0"/>
                              <a:cs typeface="Calibri"/>
                              <a:sym typeface="Wingdings"/>
                            </a:rPr>
                            <m:t>𝑑</m:t>
                          </m:r>
                        </m:e>
                        <m:e>
                          <m:r>
                            <a:rPr lang="en-US" b="0" i="1" smtClean="0">
                              <a:solidFill>
                                <a:srgbClr val="9437FF"/>
                              </a:solidFill>
                              <a:latin typeface="Cambria Math" panose="02040503050406030204" pitchFamily="18" charset="0"/>
                              <a:cs typeface="Calibri"/>
                              <a:sym typeface="Wingdings"/>
                            </a:rPr>
                            <m:t>−</m:t>
                          </m:r>
                          <m:r>
                            <a:rPr lang="en-US" b="0" i="1" smtClean="0">
                              <a:solidFill>
                                <a:srgbClr val="9437FF"/>
                              </a:solidFill>
                              <a:latin typeface="Cambria Math" panose="02040503050406030204" pitchFamily="18" charset="0"/>
                              <a:cs typeface="Calibri"/>
                              <a:sym typeface="Wingdings"/>
                            </a:rPr>
                            <m:t>𝑐</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b="0" i="1" smtClean="0">
                          <a:solidFill>
                            <a:srgbClr val="E88510"/>
                          </a:solidFill>
                          <a:latin typeface="Cambria Math" panose="02040503050406030204" pitchFamily="18" charset="0"/>
                          <a:cs typeface="Calibri"/>
                          <a:sym typeface="Wingdings"/>
                        </a:rPr>
                        <m:t>𝑒</m:t>
                      </m:r>
                      <m:r>
                        <a:rPr lang="en-US" i="1">
                          <a:solidFill>
                            <a:srgbClr val="E88510"/>
                          </a:solidFill>
                          <a:latin typeface="Cambria Math" charset="0"/>
                          <a:cs typeface="Calibri"/>
                          <a:sym typeface="Wingdings"/>
                        </a:rPr>
                        <m:t>|</m:t>
                      </m:r>
                      <m:r>
                        <a:rPr lang="en-US" b="0" i="1" smtClean="0">
                          <a:solidFill>
                            <a:srgbClr val="E88510"/>
                          </a:solidFill>
                          <a:latin typeface="Cambria Math" panose="02040503050406030204" pitchFamily="18" charset="0"/>
                          <a:cs typeface="Calibri"/>
                          <a:sym typeface="Wingdings"/>
                        </a:rPr>
                        <m:t>−</m:t>
                      </m:r>
                      <m:r>
                        <a:rPr lang="en-US" b="0" i="1" smtClean="0">
                          <a:solidFill>
                            <a:srgbClr val="E88510"/>
                          </a:solidFill>
                          <a:latin typeface="Cambria Math" panose="02040503050406030204" pitchFamily="18" charset="0"/>
                          <a:cs typeface="Calibri"/>
                          <a:sym typeface="Wingdings"/>
                        </a:rPr>
                        <m:t>𝑐</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1253498" cy="2274127"/>
              </a:xfrm>
              <a:blipFill>
                <a:blip r:embed="rId2"/>
                <a:stretch>
                  <a:fillRect l="-1138" t="-455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solidFill>
                <a:srgbClr val="FFCCCC"/>
              </a:solid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08795" y="3500735"/>
                    <a:ext cx="468205" cy="461665"/>
                  </a:xfrm>
                  <a:prstGeom prst="rect">
                    <a:avLst/>
                  </a:prstGeom>
                  <a:blipFill rotWithShape="0">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rgbClr val="D1FFE6"/>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accent1">
                  <a:lumMod val="20000"/>
                  <a:lumOff val="80000"/>
                </a:schemeClr>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solidFill>
                <a:schemeClr val="tx2">
                  <a:lumMod val="20000"/>
                  <a:lumOff val="80000"/>
                </a:schemeClr>
              </a:solid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9" name="Rectangle 38">
                    <a:extLst>
                      <a:ext uri="{FF2B5EF4-FFF2-40B4-BE49-F238E27FC236}">
                        <a16:creationId xmlns:a16="http://schemas.microsoft.com/office/drawing/2014/main" id="{7191DCBF-BA9C-4BBB-8656-2920539E67F8}"/>
                      </a:ext>
                    </a:extLst>
                  </p:cNvPr>
                  <p:cNvSpPr>
                    <a:spLocks noRot="1" noChangeAspect="1" noMove="1" noResize="1" noEditPoints="1" noAdjustHandles="1" noChangeArrowheads="1" noChangeShapeType="1" noTextEdit="1"/>
                  </p:cNvSpPr>
                  <p:nvPr/>
                </p:nvSpPr>
                <p:spPr>
                  <a:xfrm>
                    <a:off x="5996186" y="5326482"/>
                    <a:ext cx="491866" cy="461665"/>
                  </a:xfrm>
                  <a:prstGeom prst="rect">
                    <a:avLst/>
                  </a:prstGeom>
                  <a:blipFill>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accent4">
                  <a:lumMod val="20000"/>
                  <a:lumOff val="80000"/>
                </a:schemeClr>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24" name="Table 23">
            <a:extLst>
              <a:ext uri="{FF2B5EF4-FFF2-40B4-BE49-F238E27FC236}">
                <a16:creationId xmlns:a16="http://schemas.microsoft.com/office/drawing/2014/main" id="{100E96B7-E98F-4B1A-BE53-80854B2EFBB4}"/>
              </a:ext>
            </a:extLst>
          </p:cNvPr>
          <p:cNvGraphicFramePr>
            <a:graphicFrameLocks noGrp="1"/>
          </p:cNvGraphicFramePr>
          <p:nvPr>
            <p:extLst>
              <p:ext uri="{D42A27DB-BD31-4B8C-83A1-F6EECF244321}">
                <p14:modId xmlns:p14="http://schemas.microsoft.com/office/powerpoint/2010/main" val="3958510763"/>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5604213C-4A4C-49C7-AD0F-1841113B53E0}"/>
              </a:ext>
            </a:extLst>
          </p:cNvPr>
          <p:cNvGraphicFramePr>
            <a:graphicFrameLocks noGrp="1"/>
          </p:cNvGraphicFramePr>
          <p:nvPr>
            <p:extLst>
              <p:ext uri="{D42A27DB-BD31-4B8C-83A1-F6EECF244321}">
                <p14:modId xmlns:p14="http://schemas.microsoft.com/office/powerpoint/2010/main" val="2325251972"/>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3A4B5BD2-D769-404D-BFC8-DFE22DEC8748}"/>
              </a:ext>
            </a:extLst>
          </p:cNvPr>
          <p:cNvGraphicFramePr>
            <a:graphicFrameLocks noGrp="1"/>
          </p:cNvGraphicFramePr>
          <p:nvPr>
            <p:extLst>
              <p:ext uri="{D42A27DB-BD31-4B8C-83A1-F6EECF244321}">
                <p14:modId xmlns:p14="http://schemas.microsoft.com/office/powerpoint/2010/main" val="3979593833"/>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B33F66CA-D757-4A16-B365-E2080B93AB2E}"/>
              </a:ext>
            </a:extLst>
          </p:cNvPr>
          <p:cNvGraphicFramePr>
            <a:graphicFrameLocks noGrp="1"/>
          </p:cNvGraphicFramePr>
          <p:nvPr>
            <p:extLst>
              <p:ext uri="{D42A27DB-BD31-4B8C-83A1-F6EECF244321}">
                <p14:modId xmlns:p14="http://schemas.microsoft.com/office/powerpoint/2010/main" val="793407694"/>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8" name="Table 47">
            <a:extLst>
              <a:ext uri="{FF2B5EF4-FFF2-40B4-BE49-F238E27FC236}">
                <a16:creationId xmlns:a16="http://schemas.microsoft.com/office/drawing/2014/main" id="{E12983C8-2C3C-4ED0-87FD-2AA718272ED0}"/>
              </a:ext>
            </a:extLst>
          </p:cNvPr>
          <p:cNvGraphicFramePr>
            <a:graphicFrameLocks noGrp="1"/>
          </p:cNvGraphicFramePr>
          <p:nvPr>
            <p:extLst>
              <p:ext uri="{D42A27DB-BD31-4B8C-83A1-F6EECF244321}">
                <p14:modId xmlns:p14="http://schemas.microsoft.com/office/powerpoint/2010/main" val="3512756684"/>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8768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7284722" y="30861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4</a:t>
            </a:r>
          </a:p>
        </p:txBody>
      </p:sp>
      <p:cxnSp>
        <p:nvCxnSpPr>
          <p:cNvPr id="11" name="AutoShape 63"/>
          <p:cNvCxnSpPr>
            <a:cxnSpLocks noChangeShapeType="1"/>
            <a:stCxn id="10" idx="4"/>
            <a:endCxn id="20" idx="0"/>
          </p:cNvCxnSpPr>
          <p:nvPr/>
        </p:nvCxnSpPr>
        <p:spPr bwMode="auto">
          <a:xfrm>
            <a:off x="7638254" y="37902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6072610" y="44577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cxnSp>
        <p:nvCxnSpPr>
          <p:cNvPr id="13" name="AutoShape 65"/>
          <p:cNvCxnSpPr>
            <a:cxnSpLocks noChangeShapeType="1"/>
            <a:stCxn id="14" idx="6"/>
            <a:endCxn id="10" idx="2"/>
          </p:cNvCxnSpPr>
          <p:nvPr/>
        </p:nvCxnSpPr>
        <p:spPr bwMode="auto">
          <a:xfrm>
            <a:off x="6798615" y="34290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6072610" y="30861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5" name="AutoShape 67"/>
          <p:cNvCxnSpPr>
            <a:cxnSpLocks noChangeShapeType="1"/>
            <a:stCxn id="14" idx="4"/>
            <a:endCxn id="12" idx="0"/>
          </p:cNvCxnSpPr>
          <p:nvPr/>
        </p:nvCxnSpPr>
        <p:spPr bwMode="auto">
          <a:xfrm>
            <a:off x="6426143" y="37902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endCxn id="14" idx="2"/>
          </p:cNvCxnSpPr>
          <p:nvPr/>
        </p:nvCxnSpPr>
        <p:spPr bwMode="auto">
          <a:xfrm flipV="1">
            <a:off x="5463009" y="3429000"/>
            <a:ext cx="609601" cy="1837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566216" y="309236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sp>
        <p:nvSpPr>
          <p:cNvPr id="20" name="Oval 73"/>
          <p:cNvSpPr>
            <a:spLocks noChangeArrowheads="1"/>
          </p:cNvSpPr>
          <p:nvPr/>
        </p:nvSpPr>
        <p:spPr bwMode="auto">
          <a:xfrm>
            <a:off x="7284722" y="44577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sp>
        <p:nvSpPr>
          <p:cNvPr id="22" name="Oval 75"/>
          <p:cNvSpPr>
            <a:spLocks noChangeArrowheads="1"/>
          </p:cNvSpPr>
          <p:nvPr/>
        </p:nvSpPr>
        <p:spPr bwMode="auto">
          <a:xfrm>
            <a:off x="3566216" y="446396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24" name="AutoShape 78"/>
          <p:cNvCxnSpPr>
            <a:cxnSpLocks noChangeShapeType="1"/>
            <a:stCxn id="19" idx="4"/>
            <a:endCxn id="22" idx="0"/>
          </p:cNvCxnSpPr>
          <p:nvPr/>
        </p:nvCxnSpPr>
        <p:spPr bwMode="auto">
          <a:xfrm>
            <a:off x="3919748" y="379653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62" name="Group 61"/>
          <p:cNvGrpSpPr/>
          <p:nvPr/>
        </p:nvGrpSpPr>
        <p:grpSpPr>
          <a:xfrm>
            <a:off x="6066586" y="3086100"/>
            <a:ext cx="707065" cy="685800"/>
            <a:chOff x="7209582" y="3073990"/>
            <a:chExt cx="707065" cy="685800"/>
          </a:xfrm>
          <a:effectLst/>
        </p:grpSpPr>
        <p:cxnSp>
          <p:nvCxnSpPr>
            <p:cNvPr id="61" name="Straight Connector 60"/>
            <p:cNvCxnSpPr/>
            <p:nvPr/>
          </p:nvCxnSpPr>
          <p:spPr>
            <a:xfrm flipV="1">
              <a:off x="7209582" y="307399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7313129" y="317442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563115" y="341689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5867400" y="297180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7074216" y="3060110"/>
            <a:ext cx="990600" cy="2209800"/>
            <a:chOff x="10515600" y="4267200"/>
            <a:chExt cx="1219200" cy="2438400"/>
          </a:xfrm>
          <a:effectLst/>
        </p:grpSpPr>
        <p:cxnSp>
          <p:nvCxnSpPr>
            <p:cNvPr id="74" name="Straight Connector 73"/>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3293163" y="2819400"/>
            <a:ext cx="3659127" cy="2597060"/>
            <a:chOff x="6859779" y="1905000"/>
            <a:chExt cx="3503421" cy="2597060"/>
          </a:xfrm>
          <a:effectLst/>
        </p:grpSpPr>
        <p:cxnSp>
          <p:nvCxnSpPr>
            <p:cNvPr id="49" name="Straight Connector 48"/>
            <p:cNvCxnSpPr/>
            <p:nvPr/>
          </p:nvCxnSpPr>
          <p:spPr>
            <a:xfrm>
              <a:off x="6859779" y="3276600"/>
              <a:ext cx="2284221"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859779" y="4495800"/>
              <a:ext cx="3503421"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859779" y="328286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9144000" y="1905000"/>
              <a:ext cx="0" cy="13716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0" y="19050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0363200" y="1905000"/>
              <a:ext cx="0" cy="25908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
        <p:nvSpPr>
          <p:cNvPr id="45" name="Oval 71"/>
          <p:cNvSpPr>
            <a:spLocks noChangeArrowheads="1"/>
          </p:cNvSpPr>
          <p:nvPr/>
        </p:nvSpPr>
        <p:spPr bwMode="auto">
          <a:xfrm>
            <a:off x="4755944" y="311073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2</a:t>
            </a:r>
          </a:p>
        </p:txBody>
      </p:sp>
      <p:sp>
        <p:nvSpPr>
          <p:cNvPr id="46" name="Oval 75"/>
          <p:cNvSpPr>
            <a:spLocks noChangeArrowheads="1"/>
          </p:cNvSpPr>
          <p:nvPr/>
        </p:nvSpPr>
        <p:spPr bwMode="auto">
          <a:xfrm>
            <a:off x="4755944" y="448233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cxnSp>
        <p:nvCxnSpPr>
          <p:cNvPr id="47" name="AutoShape 78"/>
          <p:cNvCxnSpPr>
            <a:cxnSpLocks noChangeShapeType="1"/>
            <a:stCxn id="45" idx="4"/>
            <a:endCxn id="46" idx="0"/>
          </p:cNvCxnSpPr>
          <p:nvPr/>
        </p:nvCxnSpPr>
        <p:spPr bwMode="auto">
          <a:xfrm>
            <a:off x="5109476" y="381490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63" name="AutoShape 70"/>
          <p:cNvCxnSpPr>
            <a:cxnSpLocks noChangeShapeType="1"/>
          </p:cNvCxnSpPr>
          <p:nvPr/>
        </p:nvCxnSpPr>
        <p:spPr bwMode="auto">
          <a:xfrm>
            <a:off x="4273281" y="34290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93786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7284722" y="31242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4</a:t>
            </a:r>
          </a:p>
        </p:txBody>
      </p:sp>
      <p:cxnSp>
        <p:nvCxnSpPr>
          <p:cNvPr id="11" name="AutoShape 63"/>
          <p:cNvCxnSpPr>
            <a:cxnSpLocks noChangeShapeType="1"/>
            <a:stCxn id="10" idx="4"/>
            <a:endCxn id="20" idx="0"/>
          </p:cNvCxnSpPr>
          <p:nvPr/>
        </p:nvCxnSpPr>
        <p:spPr bwMode="auto">
          <a:xfrm>
            <a:off x="7638254" y="38283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6072610" y="44958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cxnSp>
        <p:nvCxnSpPr>
          <p:cNvPr id="13" name="AutoShape 65"/>
          <p:cNvCxnSpPr>
            <a:cxnSpLocks noChangeShapeType="1"/>
            <a:stCxn id="14" idx="6"/>
            <a:endCxn id="10" idx="2"/>
          </p:cNvCxnSpPr>
          <p:nvPr/>
        </p:nvCxnSpPr>
        <p:spPr bwMode="auto">
          <a:xfrm>
            <a:off x="6798615" y="34671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6072610" y="31242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5" name="AutoShape 67"/>
          <p:cNvCxnSpPr>
            <a:cxnSpLocks noChangeShapeType="1"/>
            <a:stCxn id="14" idx="4"/>
            <a:endCxn id="12" idx="0"/>
          </p:cNvCxnSpPr>
          <p:nvPr/>
        </p:nvCxnSpPr>
        <p:spPr bwMode="auto">
          <a:xfrm>
            <a:off x="6426143" y="38283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45" idx="6"/>
            <a:endCxn id="14" idx="2"/>
          </p:cNvCxnSpPr>
          <p:nvPr/>
        </p:nvCxnSpPr>
        <p:spPr bwMode="auto">
          <a:xfrm>
            <a:off x="5463009" y="3453630"/>
            <a:ext cx="609601" cy="1347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566216" y="309236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sp>
        <p:nvSpPr>
          <p:cNvPr id="20" name="Oval 73"/>
          <p:cNvSpPr>
            <a:spLocks noChangeArrowheads="1"/>
          </p:cNvSpPr>
          <p:nvPr/>
        </p:nvSpPr>
        <p:spPr bwMode="auto">
          <a:xfrm>
            <a:off x="7284722" y="44958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sp>
        <p:nvSpPr>
          <p:cNvPr id="22" name="Oval 75"/>
          <p:cNvSpPr>
            <a:spLocks noChangeArrowheads="1"/>
          </p:cNvSpPr>
          <p:nvPr/>
        </p:nvSpPr>
        <p:spPr bwMode="auto">
          <a:xfrm>
            <a:off x="3566216" y="446396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24" name="AutoShape 78"/>
          <p:cNvCxnSpPr>
            <a:cxnSpLocks noChangeShapeType="1"/>
            <a:stCxn id="19" idx="4"/>
            <a:endCxn id="22" idx="0"/>
          </p:cNvCxnSpPr>
          <p:nvPr/>
        </p:nvCxnSpPr>
        <p:spPr bwMode="auto">
          <a:xfrm>
            <a:off x="3919748" y="379653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48" name="Group 47"/>
          <p:cNvGrpSpPr/>
          <p:nvPr/>
        </p:nvGrpSpPr>
        <p:grpSpPr>
          <a:xfrm>
            <a:off x="3352799" y="2819400"/>
            <a:ext cx="4876800" cy="2590800"/>
            <a:chOff x="5693921" y="1905000"/>
            <a:chExt cx="4669279" cy="2590800"/>
          </a:xfrm>
          <a:effectLst/>
        </p:grpSpPr>
        <p:cxnSp>
          <p:nvCxnSpPr>
            <p:cNvPr id="49" name="Straight Connector 48"/>
            <p:cNvCxnSpPr/>
            <p:nvPr/>
          </p:nvCxnSpPr>
          <p:spPr>
            <a:xfrm>
              <a:off x="5693921" y="3276600"/>
              <a:ext cx="3450079"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693921" y="4495800"/>
              <a:ext cx="4669279"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5693921" y="3301230"/>
              <a:ext cx="0" cy="119457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9144000" y="1905000"/>
              <a:ext cx="0" cy="13716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0" y="19050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0363200" y="1905000"/>
              <a:ext cx="0" cy="25908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
        <p:nvSpPr>
          <p:cNvPr id="45" name="Oval 71"/>
          <p:cNvSpPr>
            <a:spLocks noChangeArrowheads="1"/>
          </p:cNvSpPr>
          <p:nvPr/>
        </p:nvSpPr>
        <p:spPr bwMode="auto">
          <a:xfrm>
            <a:off x="4755944" y="311073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2</a:t>
            </a:r>
          </a:p>
        </p:txBody>
      </p:sp>
      <p:sp>
        <p:nvSpPr>
          <p:cNvPr id="46" name="Oval 75"/>
          <p:cNvSpPr>
            <a:spLocks noChangeArrowheads="1"/>
          </p:cNvSpPr>
          <p:nvPr/>
        </p:nvSpPr>
        <p:spPr bwMode="auto">
          <a:xfrm>
            <a:off x="4755944" y="448233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cxnSp>
        <p:nvCxnSpPr>
          <p:cNvPr id="47" name="AutoShape 78"/>
          <p:cNvCxnSpPr>
            <a:cxnSpLocks noChangeShapeType="1"/>
            <a:stCxn id="45" idx="4"/>
            <a:endCxn id="46" idx="0"/>
          </p:cNvCxnSpPr>
          <p:nvPr/>
        </p:nvCxnSpPr>
        <p:spPr bwMode="auto">
          <a:xfrm>
            <a:off x="5109476" y="381490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63" name="AutoShape 70"/>
          <p:cNvCxnSpPr>
            <a:cxnSpLocks noChangeShapeType="1"/>
          </p:cNvCxnSpPr>
          <p:nvPr/>
        </p:nvCxnSpPr>
        <p:spPr bwMode="auto">
          <a:xfrm>
            <a:off x="4273281" y="34290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004712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Online Belief Updates</a:t>
            </a:r>
          </a:p>
        </p:txBody>
      </p:sp>
      <p:sp>
        <p:nvSpPr>
          <p:cNvPr id="3" name="Content Placeholder 2"/>
          <p:cNvSpPr>
            <a:spLocks noGrp="1"/>
          </p:cNvSpPr>
          <p:nvPr>
            <p:ph idx="1"/>
          </p:nvPr>
        </p:nvSpPr>
        <p:spPr/>
        <p:txBody>
          <a:bodyPr/>
          <a:lstStyle/>
          <a:p>
            <a:r>
              <a:rPr lang="en-US" sz="2400" dirty="0">
                <a:latin typeface="Calibri"/>
                <a:cs typeface="Calibri"/>
              </a:rPr>
              <a:t>Every time step, we start with current P(X | evidence)</a:t>
            </a:r>
          </a:p>
          <a:p>
            <a:r>
              <a:rPr lang="en-US" sz="2400" dirty="0">
                <a:latin typeface="Calibri"/>
                <a:cs typeface="Calibri"/>
              </a:rPr>
              <a:t>We update for time: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We update for evidence: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 forward algorithm does both at once (and </a:t>
            </a:r>
            <a:r>
              <a:rPr lang="en-US" sz="2400" dirty="0" err="1">
                <a:latin typeface="Calibri"/>
                <a:cs typeface="Calibri"/>
              </a:rPr>
              <a:t>doesn</a:t>
            </a:r>
            <a:r>
              <a:rPr lang="ja-JP" altLang="en-US" sz="2400" dirty="0">
                <a:latin typeface="Calibri"/>
                <a:cs typeface="Calibri"/>
              </a:rPr>
              <a:t>’</a:t>
            </a:r>
            <a:r>
              <a:rPr lang="en-US" sz="2400" dirty="0">
                <a:latin typeface="Calibri"/>
                <a:cs typeface="Calibri"/>
              </a:rPr>
              <a:t>t normalize)</a:t>
            </a:r>
          </a:p>
          <a:p>
            <a:endParaRPr lang="en-US" sz="2400" dirty="0">
              <a:latin typeface="Calibri"/>
              <a:cs typeface="Calibri"/>
            </a:endParaRPr>
          </a:p>
          <a:p>
            <a:endParaRPr lang="en-US" sz="2400" dirty="0">
              <a:latin typeface="Calibri"/>
              <a:cs typeface="Calibri"/>
            </a:endParaRPr>
          </a:p>
        </p:txBody>
      </p:sp>
      <p:pic>
        <p:nvPicPr>
          <p:cNvPr id="5" name="Picture 13" descr="txp_fi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2740025"/>
            <a:ext cx="6629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txp_fi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4945062"/>
            <a:ext cx="51149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7"/>
          <p:cNvGrpSpPr>
            <a:grpSpLocks/>
          </p:cNvGrpSpPr>
          <p:nvPr/>
        </p:nvGrpSpPr>
        <p:grpSpPr bwMode="auto">
          <a:xfrm>
            <a:off x="8991600" y="2338607"/>
            <a:ext cx="2133600" cy="785593"/>
            <a:chOff x="4800" y="1056"/>
            <a:chExt cx="912" cy="336"/>
          </a:xfrm>
        </p:grpSpPr>
        <p:sp>
          <p:nvSpPr>
            <p:cNvPr id="8" name="Oval 12"/>
            <p:cNvSpPr>
              <a:spLocks noChangeArrowheads="1"/>
            </p:cNvSpPr>
            <p:nvPr/>
          </p:nvSpPr>
          <p:spPr bwMode="auto">
            <a:xfrm>
              <a:off x="5376" y="1056"/>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2</a:t>
              </a:r>
            </a:p>
          </p:txBody>
        </p:sp>
        <p:cxnSp>
          <p:nvCxnSpPr>
            <p:cNvPr id="9" name="AutoShape 14"/>
            <p:cNvCxnSpPr>
              <a:cxnSpLocks noChangeShapeType="1"/>
              <a:stCxn id="10" idx="6"/>
              <a:endCxn id="8" idx="2"/>
            </p:cNvCxnSpPr>
            <p:nvPr/>
          </p:nvCxnSpPr>
          <p:spPr bwMode="auto">
            <a:xfrm>
              <a:off x="5145" y="1224"/>
              <a:ext cx="222"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 name="Oval 15"/>
            <p:cNvSpPr>
              <a:spLocks noChangeArrowheads="1"/>
            </p:cNvSpPr>
            <p:nvPr/>
          </p:nvSpPr>
          <p:spPr bwMode="auto">
            <a:xfrm>
              <a:off x="4800" y="1056"/>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1</a:t>
              </a:r>
            </a:p>
          </p:txBody>
        </p:sp>
      </p:grpSp>
      <p:grpSp>
        <p:nvGrpSpPr>
          <p:cNvPr id="11" name="Group 25"/>
          <p:cNvGrpSpPr>
            <a:grpSpLocks/>
          </p:cNvGrpSpPr>
          <p:nvPr/>
        </p:nvGrpSpPr>
        <p:grpSpPr bwMode="auto">
          <a:xfrm>
            <a:off x="9525000" y="3657600"/>
            <a:ext cx="762000" cy="2285997"/>
            <a:chOff x="5256" y="2199"/>
            <a:chExt cx="336" cy="1008"/>
          </a:xfrm>
        </p:grpSpPr>
        <p:sp>
          <p:nvSpPr>
            <p:cNvPr id="12" name="Oval 18"/>
            <p:cNvSpPr>
              <a:spLocks noChangeArrowheads="1"/>
            </p:cNvSpPr>
            <p:nvPr/>
          </p:nvSpPr>
          <p:spPr bwMode="auto">
            <a:xfrm>
              <a:off x="5256" y="2199"/>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2</a:t>
              </a:r>
              <a:endParaRPr lang="en-US" sz="1400" baseline="-25000" dirty="0">
                <a:latin typeface="Calibri"/>
                <a:cs typeface="Calibri"/>
              </a:endParaRPr>
            </a:p>
          </p:txBody>
        </p:sp>
        <p:cxnSp>
          <p:nvCxnSpPr>
            <p:cNvPr id="13" name="AutoShape 19"/>
            <p:cNvCxnSpPr>
              <a:cxnSpLocks noChangeShapeType="1"/>
              <a:stCxn id="12" idx="4"/>
              <a:endCxn id="14" idx="0"/>
            </p:cNvCxnSpPr>
            <p:nvPr/>
          </p:nvCxnSpPr>
          <p:spPr bwMode="auto">
            <a:xfrm>
              <a:off x="5424" y="2544"/>
              <a:ext cx="0" cy="31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24"/>
            <p:cNvSpPr>
              <a:spLocks noChangeArrowheads="1"/>
            </p:cNvSpPr>
            <p:nvPr/>
          </p:nvSpPr>
          <p:spPr bwMode="auto">
            <a:xfrm>
              <a:off x="5256" y="2871"/>
              <a:ext cx="336" cy="336"/>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endParaRPr lang="en-US" sz="1400" baseline="-25000" dirty="0">
                <a:latin typeface="Calibri"/>
                <a:cs typeface="Calibri"/>
              </a:endParaRPr>
            </a:p>
          </p:txBody>
        </p:sp>
      </p:grpSp>
    </p:spTree>
    <p:extLst>
      <p:ext uri="{BB962C8B-B14F-4D97-AF65-F5344CB8AC3E}">
        <p14:creationId xmlns:p14="http://schemas.microsoft.com/office/powerpoint/2010/main" val="1052485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 Sonar (P5)</a:t>
            </a:r>
          </a:p>
        </p:txBody>
      </p:sp>
      <p:pic>
        <p:nvPicPr>
          <p:cNvPr id="5" name="Picture 4" descr="Screen Shot 2014-08-21 at 7.49.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058" y="1219200"/>
            <a:ext cx="6297884" cy="5277193"/>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2614130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(with beliefs)</a:t>
            </a:r>
          </a:p>
        </p:txBody>
      </p:sp>
    </p:spTree>
    <p:extLst>
      <p:ext uri="{BB962C8B-B14F-4D97-AF65-F5344CB8AC3E}">
        <p14:creationId xmlns:p14="http://schemas.microsoft.com/office/powerpoint/2010/main" val="2841442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latin typeface="Calibri"/>
                <a:ea typeface="ＭＳ Ｐゴシック" pitchFamily="34" charset="-128"/>
                <a:cs typeface="Calibri"/>
              </a:rPr>
              <a:t>Other HMM Queries</a:t>
            </a:r>
          </a:p>
        </p:txBody>
      </p:sp>
      <p:sp>
        <p:nvSpPr>
          <p:cNvPr id="33795" name="Rectangle 3"/>
          <p:cNvSpPr>
            <a:spLocks noGrp="1" noChangeArrowheads="1"/>
          </p:cNvSpPr>
          <p:nvPr>
            <p:ph idx="1"/>
          </p:nvPr>
        </p:nvSpPr>
        <p:spPr>
          <a:xfrm>
            <a:off x="1371600" y="1447800"/>
            <a:ext cx="3505200" cy="609600"/>
          </a:xfrm>
        </p:spPr>
        <p:txBody>
          <a:bodyPr/>
          <a:lstStyle/>
          <a:p>
            <a:pPr marL="0" indent="0" algn="ctr">
              <a:buNone/>
            </a:pPr>
            <a:r>
              <a:rPr lang="en-US" dirty="0">
                <a:solidFill>
                  <a:schemeClr val="accent1"/>
                </a:solidFill>
                <a:latin typeface="Calibri"/>
                <a:ea typeface="ＭＳ Ｐゴシック" pitchFamily="34" charset="-128"/>
                <a:cs typeface="Calibri"/>
              </a:rPr>
              <a:t>Filtering: P(X</a:t>
            </a:r>
            <a:r>
              <a:rPr lang="en-US" baseline="-25000" dirty="0">
                <a:solidFill>
                  <a:schemeClr val="accent1"/>
                </a:solidFill>
                <a:latin typeface="Calibri"/>
                <a:ea typeface="ＭＳ Ｐゴシック" pitchFamily="34" charset="-128"/>
                <a:cs typeface="Calibri"/>
              </a:rPr>
              <a:t>t</a:t>
            </a:r>
            <a:r>
              <a:rPr lang="en-US" dirty="0">
                <a:solidFill>
                  <a:schemeClr val="accent1"/>
                </a:solidFill>
                <a:latin typeface="Calibri"/>
                <a:ea typeface="ＭＳ Ｐゴシック" pitchFamily="34" charset="-128"/>
                <a:cs typeface="Calibri"/>
              </a:rPr>
              <a:t>|e</a:t>
            </a:r>
            <a:r>
              <a:rPr lang="en-US" baseline="-25000" dirty="0">
                <a:solidFill>
                  <a:schemeClr val="accent1"/>
                </a:solidFill>
                <a:latin typeface="Calibri"/>
                <a:ea typeface="ＭＳ Ｐゴシック" pitchFamily="34" charset="-128"/>
                <a:cs typeface="Calibri"/>
              </a:rPr>
              <a:t>1:t</a:t>
            </a:r>
            <a:r>
              <a:rPr lang="en-US" dirty="0">
                <a:solidFill>
                  <a:schemeClr val="accent1"/>
                </a:solidFill>
                <a:latin typeface="Calibri"/>
                <a:ea typeface="ＭＳ Ｐゴシック" pitchFamily="34" charset="-128"/>
                <a:cs typeface="Calibri"/>
              </a:rPr>
              <a:t>)</a:t>
            </a: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sz="4000" dirty="0">
              <a:latin typeface="Calibri"/>
              <a:ea typeface="ＭＳ Ｐゴシック" pitchFamily="34" charset="-128"/>
              <a:cs typeface="Calibri"/>
            </a:endParaRPr>
          </a:p>
        </p:txBody>
      </p:sp>
      <p:grpSp>
        <p:nvGrpSpPr>
          <p:cNvPr id="2" name="Group 1"/>
          <p:cNvGrpSpPr/>
          <p:nvPr/>
        </p:nvGrpSpPr>
        <p:grpSpPr>
          <a:xfrm>
            <a:off x="1647825" y="2233613"/>
            <a:ext cx="2850356" cy="1350169"/>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95" name="Group 94"/>
          <p:cNvGrpSpPr/>
          <p:nvPr/>
        </p:nvGrpSpPr>
        <p:grpSpPr>
          <a:xfrm>
            <a:off x="1647825" y="5129213"/>
            <a:ext cx="2850356" cy="1350169"/>
            <a:chOff x="1028700" y="4876800"/>
            <a:chExt cx="3276600" cy="1600200"/>
          </a:xfrm>
        </p:grpSpPr>
        <p:sp>
          <p:nvSpPr>
            <p:cNvPr id="103"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04" name="AutoShape 63"/>
            <p:cNvCxnSpPr>
              <a:cxnSpLocks noChangeShapeType="1"/>
              <a:stCxn id="103" idx="4"/>
              <a:endCxn id="113"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5"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06" name="AutoShape 65"/>
            <p:cNvCxnSpPr>
              <a:cxnSpLocks noChangeShapeType="1"/>
              <a:stCxn id="107" idx="6"/>
              <a:endCxn id="103"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7"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08" name="AutoShape 67"/>
            <p:cNvCxnSpPr>
              <a:cxnSpLocks noChangeShapeType="1"/>
              <a:stCxn id="107" idx="4"/>
              <a:endCxn id="105"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9"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10" name="AutoShape 69"/>
            <p:cNvCxnSpPr>
              <a:cxnSpLocks noChangeShapeType="1"/>
              <a:stCxn id="109" idx="6"/>
              <a:endCxn id="112"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1" name="AutoShape 70"/>
            <p:cNvCxnSpPr>
              <a:cxnSpLocks noChangeShapeType="1"/>
              <a:stCxn id="103" idx="6"/>
              <a:endCxn id="109"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2"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13"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14"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15"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16" name="AutoShape 77"/>
            <p:cNvCxnSpPr>
              <a:cxnSpLocks noChangeShapeType="1"/>
              <a:stCxn id="109" idx="4"/>
              <a:endCxn id="114"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7" name="AutoShape 78"/>
            <p:cNvCxnSpPr>
              <a:cxnSpLocks noChangeShapeType="1"/>
              <a:stCxn id="112" idx="4"/>
              <a:endCxn id="115"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19" name="Group 118"/>
          <p:cNvGrpSpPr/>
          <p:nvPr/>
        </p:nvGrpSpPr>
        <p:grpSpPr>
          <a:xfrm>
            <a:off x="7439025" y="5129213"/>
            <a:ext cx="2850356" cy="1350169"/>
            <a:chOff x="1028700" y="4876800"/>
            <a:chExt cx="3276600" cy="1600200"/>
          </a:xfrm>
        </p:grpSpPr>
        <p:sp>
          <p:nvSpPr>
            <p:cNvPr id="127"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28" name="AutoShape 63"/>
            <p:cNvCxnSpPr>
              <a:cxnSpLocks noChangeShapeType="1"/>
              <a:stCxn id="127" idx="4"/>
              <a:endCxn id="137"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9"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0" name="AutoShape 65"/>
            <p:cNvCxnSpPr>
              <a:cxnSpLocks noChangeShapeType="1"/>
              <a:stCxn id="131" idx="6"/>
              <a:endCxn id="127"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1"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32" name="AutoShape 67"/>
            <p:cNvCxnSpPr>
              <a:cxnSpLocks noChangeShapeType="1"/>
              <a:stCxn id="131" idx="4"/>
              <a:endCxn id="129"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3"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34" name="AutoShape 69"/>
            <p:cNvCxnSpPr>
              <a:cxnSpLocks noChangeShapeType="1"/>
              <a:stCxn id="133" idx="6"/>
              <a:endCxn id="136"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35" name="AutoShape 70"/>
            <p:cNvCxnSpPr>
              <a:cxnSpLocks noChangeShapeType="1"/>
              <a:stCxn id="127" idx="6"/>
              <a:endCxn id="133"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6"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37"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38"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39"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40" name="AutoShape 77"/>
            <p:cNvCxnSpPr>
              <a:cxnSpLocks noChangeShapeType="1"/>
              <a:stCxn id="133" idx="4"/>
              <a:endCxn id="138"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41" name="AutoShape 78"/>
            <p:cNvCxnSpPr>
              <a:cxnSpLocks noChangeShapeType="1"/>
              <a:stCxn id="136" idx="4"/>
              <a:endCxn id="139"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43" name="Group 142"/>
          <p:cNvGrpSpPr/>
          <p:nvPr/>
        </p:nvGrpSpPr>
        <p:grpSpPr>
          <a:xfrm>
            <a:off x="7439025" y="2233613"/>
            <a:ext cx="2850356" cy="1350169"/>
            <a:chOff x="1028700" y="4876800"/>
            <a:chExt cx="3276600" cy="1600200"/>
          </a:xfrm>
        </p:grpSpPr>
        <p:sp>
          <p:nvSpPr>
            <p:cNvPr id="151"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52" name="AutoShape 63"/>
            <p:cNvCxnSpPr>
              <a:cxnSpLocks noChangeShapeType="1"/>
              <a:stCxn id="151" idx="4"/>
              <a:endCxn id="161"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3"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54" name="AutoShape 65"/>
            <p:cNvCxnSpPr>
              <a:cxnSpLocks noChangeShapeType="1"/>
              <a:stCxn id="155" idx="6"/>
              <a:endCxn id="151"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5"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6" name="AutoShape 67"/>
            <p:cNvCxnSpPr>
              <a:cxnSpLocks noChangeShapeType="1"/>
              <a:stCxn id="155" idx="4"/>
              <a:endCxn id="153"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7"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58" name="AutoShape 69"/>
            <p:cNvCxnSpPr>
              <a:cxnSpLocks noChangeShapeType="1"/>
              <a:stCxn id="157" idx="6"/>
              <a:endCxn id="160"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59" name="AutoShape 70"/>
            <p:cNvCxnSpPr>
              <a:cxnSpLocks noChangeShapeType="1"/>
              <a:stCxn id="151" idx="6"/>
              <a:endCxn id="157"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0"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61"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62"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cxnSp>
          <p:nvCxnSpPr>
            <p:cNvPr id="164" name="AutoShape 77"/>
            <p:cNvCxnSpPr>
              <a:cxnSpLocks noChangeShapeType="1"/>
              <a:stCxn id="157" idx="4"/>
              <a:endCxn id="162"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166" name="Rectangle 3"/>
          <p:cNvSpPr txBox="1">
            <a:spLocks noChangeArrowheads="1"/>
          </p:cNvSpPr>
          <p:nvPr/>
        </p:nvSpPr>
        <p:spPr bwMode="auto">
          <a:xfrm>
            <a:off x="6934200" y="1447800"/>
            <a:ext cx="4038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Prediction: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1:t-1</a:t>
            </a:r>
            <a:r>
              <a:rPr lang="en-US" dirty="0">
                <a:latin typeface="Calibri"/>
                <a:ea typeface="ＭＳ Ｐゴシック" pitchFamily="34" charset="-128"/>
                <a:cs typeface="Calibri"/>
              </a:rPr>
              <a:t>)</a:t>
            </a:r>
          </a:p>
        </p:txBody>
      </p:sp>
      <p:sp>
        <p:nvSpPr>
          <p:cNvPr id="167" name="Rectangle 3"/>
          <p:cNvSpPr txBox="1">
            <a:spLocks noChangeArrowheads="1"/>
          </p:cNvSpPr>
          <p:nvPr/>
        </p:nvSpPr>
        <p:spPr bwMode="auto">
          <a:xfrm>
            <a:off x="914400" y="4343400"/>
            <a:ext cx="46482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Smoothing: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 t&lt;N</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8" name="Rectangle 3"/>
          <p:cNvSpPr txBox="1">
            <a:spLocks noChangeArrowheads="1"/>
          </p:cNvSpPr>
          <p:nvPr/>
        </p:nvSpPr>
        <p:spPr bwMode="auto">
          <a:xfrm>
            <a:off x="6553200" y="4343400"/>
            <a:ext cx="4800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Explanation: P(X</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9" name="Oval 75"/>
          <p:cNvSpPr>
            <a:spLocks noChangeArrowheads="1"/>
          </p:cNvSpPr>
          <p:nvPr/>
        </p:nvSpPr>
        <p:spPr bwMode="auto">
          <a:xfrm>
            <a:off x="38862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0" name="Oval 75"/>
          <p:cNvSpPr>
            <a:spLocks noChangeArrowheads="1"/>
          </p:cNvSpPr>
          <p:nvPr/>
        </p:nvSpPr>
        <p:spPr bwMode="auto">
          <a:xfrm>
            <a:off x="96774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1" name="Oval 75"/>
          <p:cNvSpPr>
            <a:spLocks noChangeArrowheads="1"/>
          </p:cNvSpPr>
          <p:nvPr/>
        </p:nvSpPr>
        <p:spPr bwMode="auto">
          <a:xfrm>
            <a:off x="3078480" y="49530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2" name="Oval 75"/>
          <p:cNvSpPr>
            <a:spLocks noChangeArrowheads="1"/>
          </p:cNvSpPr>
          <p:nvPr/>
        </p:nvSpPr>
        <p:spPr bwMode="auto">
          <a:xfrm>
            <a:off x="7239000" y="4953000"/>
            <a:ext cx="33528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Tree>
    <p:extLst>
      <p:ext uri="{BB962C8B-B14F-4D97-AF65-F5344CB8AC3E}">
        <p14:creationId xmlns:p14="http://schemas.microsoft.com/office/powerpoint/2010/main" val="398652347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Next Time: Particle Filtering and Applications of HMMs</a:t>
            </a:r>
          </a:p>
        </p:txBody>
      </p:sp>
    </p:spTree>
    <p:extLst>
      <p:ext uri="{BB962C8B-B14F-4D97-AF65-F5344CB8AC3E}">
        <p14:creationId xmlns:p14="http://schemas.microsoft.com/office/powerpoint/2010/main" val="18286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0515600" cy="2274127"/>
              </a:xfrm>
            </p:spPr>
            <p:txBody>
              <a:bodyPr/>
              <a:lstStyle/>
              <a:p>
                <a:r>
                  <a:rPr lang="en-US" dirty="0"/>
                  <a:t>Consistency of likelihood weighted sampling distribution</a:t>
                </a:r>
              </a:p>
              <a:p>
                <a:r>
                  <a:rPr lang="en-US" dirty="0"/>
                  <a:t>Evidence: None</a:t>
                </a:r>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b="0" i="1" smtClean="0">
                              <a:solidFill>
                                <a:srgbClr val="FF0000"/>
                              </a:solidFill>
                              <a:latin typeface="Cambria Math" panose="02040503050406030204" pitchFamily="18" charset="0"/>
                              <a:cs typeface="Calibri"/>
                              <a:sym typeface="Wingdings"/>
                            </a:rPr>
                            <m:t>𝐴</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i="1">
                              <a:solidFill>
                                <a:srgbClr val="33CC33"/>
                              </a:solidFill>
                              <a:latin typeface="Cambria Math" charset="0"/>
                              <a:cs typeface="Calibri"/>
                              <a:sym typeface="Wingdings"/>
                            </a:rPr>
                            <m:t>𝐵</m:t>
                          </m:r>
                        </m:e>
                        <m:e>
                          <m:r>
                            <a:rPr lang="en-US" b="0" i="1" smtClean="0">
                              <a:solidFill>
                                <a:srgbClr val="33CC33"/>
                              </a:solidFill>
                              <a:latin typeface="Cambria Math" panose="02040503050406030204" pitchFamily="18" charset="0"/>
                              <a:cs typeface="Calibri"/>
                              <a:sym typeface="Wingdings"/>
                            </a:rPr>
                            <m:t>𝐴</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i="1">
                              <a:solidFill>
                                <a:srgbClr val="0432FF"/>
                              </a:solidFill>
                              <a:latin typeface="Cambria Math" charset="0"/>
                              <a:cs typeface="Calibri"/>
                              <a:sym typeface="Wingdings"/>
                            </a:rPr>
                            <m:t>𝐶</m:t>
                          </m:r>
                        </m:e>
                        <m:e>
                          <m:r>
                            <a:rPr lang="en-US" b="0" i="1" smtClean="0">
                              <a:solidFill>
                                <a:srgbClr val="0432FF"/>
                              </a:solidFill>
                              <a:latin typeface="Cambria Math" panose="02040503050406030204" pitchFamily="18" charset="0"/>
                              <a:cs typeface="Calibri"/>
                              <a:sym typeface="Wingdings"/>
                            </a:rPr>
                            <m:t>𝐴</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b="0" i="1" smtClean="0">
                              <a:solidFill>
                                <a:srgbClr val="9437FF"/>
                              </a:solidFill>
                              <a:latin typeface="Cambria Math" panose="02040503050406030204" pitchFamily="18" charset="0"/>
                              <a:cs typeface="Calibri"/>
                              <a:sym typeface="Wingdings"/>
                            </a:rPr>
                            <m:t>𝐷</m:t>
                          </m:r>
                        </m:e>
                        <m:e>
                          <m:r>
                            <a:rPr lang="en-US" i="1">
                              <a:solidFill>
                                <a:srgbClr val="9437FF"/>
                              </a:solidFill>
                              <a:latin typeface="Cambria Math" charset="0"/>
                              <a:cs typeface="Calibri"/>
                              <a:sym typeface="Wingdings"/>
                            </a:rPr>
                            <m:t>𝐶</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𝐸</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𝐶</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0515600" cy="2274127"/>
              </a:xfrm>
              <a:blipFill>
                <a:blip r:embed="rId2"/>
                <a:stretch>
                  <a:fillRect l="-1217" t="-455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no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45" name="Rectangle 44">
                    <a:extLst>
                      <a:ext uri="{FF2B5EF4-FFF2-40B4-BE49-F238E27FC236}">
                        <a16:creationId xmlns:a16="http://schemas.microsoft.com/office/drawing/2014/main" id="{3F7701B5-3808-431F-85B7-BD75996EE757}"/>
                      </a:ext>
                    </a:extLst>
                  </p:cNvPr>
                  <p:cNvSpPr>
                    <a:spLocks noRot="1" noChangeAspect="1" noMove="1" noResize="1" noEditPoints="1" noAdjustHandles="1" noChangeArrowheads="1" noChangeShapeType="1" noTextEdit="1"/>
                  </p:cNvSpPr>
                  <p:nvPr/>
                </p:nvSpPr>
                <p:spPr>
                  <a:xfrm>
                    <a:off x="6008795" y="3500735"/>
                    <a:ext cx="468205" cy="461665"/>
                  </a:xfrm>
                  <a:prstGeom prst="rect">
                    <a:avLst/>
                  </a:prstGeom>
                  <a:blipFill>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chemeClr val="bg1"/>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bg1"/>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no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9" name="Rectangle 38">
                    <a:extLst>
                      <a:ext uri="{FF2B5EF4-FFF2-40B4-BE49-F238E27FC236}">
                        <a16:creationId xmlns:a16="http://schemas.microsoft.com/office/drawing/2014/main" id="{7191DCBF-BA9C-4BBB-8656-2920539E67F8}"/>
                      </a:ext>
                    </a:extLst>
                  </p:cNvPr>
                  <p:cNvSpPr>
                    <a:spLocks noRot="1" noChangeAspect="1" noMove="1" noResize="1" noEditPoints="1" noAdjustHandles="1" noChangeArrowheads="1" noChangeShapeType="1" noTextEdit="1"/>
                  </p:cNvSpPr>
                  <p:nvPr/>
                </p:nvSpPr>
                <p:spPr>
                  <a:xfrm>
                    <a:off x="5996186" y="5326482"/>
                    <a:ext cx="491866" cy="461665"/>
                  </a:xfrm>
                  <a:prstGeom prst="rect">
                    <a:avLst/>
                  </a:prstGeom>
                  <a:blipFill>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bg1"/>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24" name="Table 23">
            <a:extLst>
              <a:ext uri="{FF2B5EF4-FFF2-40B4-BE49-F238E27FC236}">
                <a16:creationId xmlns:a16="http://schemas.microsoft.com/office/drawing/2014/main" id="{07370E4F-63AA-4442-B0DC-3F0E0C1D7445}"/>
              </a:ext>
            </a:extLst>
          </p:cNvPr>
          <p:cNvGraphicFramePr>
            <a:graphicFrameLocks noGrp="1"/>
          </p:cNvGraphicFramePr>
          <p:nvPr>
            <p:extLst>
              <p:ext uri="{D42A27DB-BD31-4B8C-83A1-F6EECF244321}">
                <p14:modId xmlns:p14="http://schemas.microsoft.com/office/powerpoint/2010/main" val="3958510763"/>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FA763EA1-389A-4D1C-8004-2680386176C1}"/>
              </a:ext>
            </a:extLst>
          </p:cNvPr>
          <p:cNvGraphicFramePr>
            <a:graphicFrameLocks noGrp="1"/>
          </p:cNvGraphicFramePr>
          <p:nvPr>
            <p:extLst>
              <p:ext uri="{D42A27DB-BD31-4B8C-83A1-F6EECF244321}">
                <p14:modId xmlns:p14="http://schemas.microsoft.com/office/powerpoint/2010/main" val="2325251972"/>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63B6008E-5D4A-41B5-A923-15432FD0C2B4}"/>
              </a:ext>
            </a:extLst>
          </p:cNvPr>
          <p:cNvGraphicFramePr>
            <a:graphicFrameLocks noGrp="1"/>
          </p:cNvGraphicFramePr>
          <p:nvPr>
            <p:extLst>
              <p:ext uri="{D42A27DB-BD31-4B8C-83A1-F6EECF244321}">
                <p14:modId xmlns:p14="http://schemas.microsoft.com/office/powerpoint/2010/main" val="3979593833"/>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63ECC019-84FF-45BC-821D-75E3E3A9086A}"/>
              </a:ext>
            </a:extLst>
          </p:cNvPr>
          <p:cNvGraphicFramePr>
            <a:graphicFrameLocks noGrp="1"/>
          </p:cNvGraphicFramePr>
          <p:nvPr>
            <p:extLst>
              <p:ext uri="{D42A27DB-BD31-4B8C-83A1-F6EECF244321}">
                <p14:modId xmlns:p14="http://schemas.microsoft.com/office/powerpoint/2010/main" val="793407694"/>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8" name="Table 47">
            <a:extLst>
              <a:ext uri="{FF2B5EF4-FFF2-40B4-BE49-F238E27FC236}">
                <a16:creationId xmlns:a16="http://schemas.microsoft.com/office/drawing/2014/main" id="{3B38ECD8-F017-47E7-81E5-F5B4B32E11A7}"/>
              </a:ext>
            </a:extLst>
          </p:cNvPr>
          <p:cNvGraphicFramePr>
            <a:graphicFrameLocks noGrp="1"/>
          </p:cNvGraphicFramePr>
          <p:nvPr>
            <p:extLst>
              <p:ext uri="{D42A27DB-BD31-4B8C-83A1-F6EECF244321}">
                <p14:modId xmlns:p14="http://schemas.microsoft.com/office/powerpoint/2010/main" val="3512756684"/>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528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1</a:t>
            </a:r>
          </a:p>
        </p:txBody>
      </p:sp>
      <p:sp>
        <p:nvSpPr>
          <p:cNvPr id="3" name="Content Placeholder 2"/>
          <p:cNvSpPr>
            <a:spLocks noGrp="1"/>
          </p:cNvSpPr>
          <p:nvPr>
            <p:ph idx="1"/>
          </p:nvPr>
        </p:nvSpPr>
        <p:spPr>
          <a:xfrm>
            <a:off x="406400" y="1397001"/>
            <a:ext cx="11633200" cy="4729164"/>
          </a:xfrm>
        </p:spPr>
        <p:txBody>
          <a:bodyPr/>
          <a:lstStyle/>
          <a:p>
            <a:pPr marL="0" indent="0" fontAlgn="auto">
              <a:spcBef>
                <a:spcPts val="0"/>
              </a:spcBef>
              <a:spcAft>
                <a:spcPts val="0"/>
              </a:spcAft>
              <a:buClrTx/>
              <a:buNone/>
            </a:pPr>
            <a:r>
              <a:rPr lang="en-US" dirty="0"/>
              <a:t>Two identical samples from likelihood weighted sampling will have the same exact weights.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b="0" dirty="0"/>
              <a:t>True</a:t>
            </a: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False</a:t>
            </a:r>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It depends</a:t>
            </a:r>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I don’t know</a:t>
            </a:r>
          </a:p>
        </p:txBody>
      </p:sp>
    </p:spTree>
    <p:extLst>
      <p:ext uri="{BB962C8B-B14F-4D97-AF65-F5344CB8AC3E}">
        <p14:creationId xmlns:p14="http://schemas.microsoft.com/office/powerpoint/2010/main" val="17972401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S | +c, -w, +r)$&#10;&#10;\end{document}"/>
  <p:tag name="FILENAME" val="TP_tmp"/>
  <p:tag name="FORMAT" val="png16m"/>
  <p:tag name="RES" val="1200"/>
  <p:tag name="BLEND" val="0"/>
  <p:tag name="TRANSPARENT" val="0"/>
  <p:tag name="TBUG" val="0"/>
  <p:tag name="ALLOWFS" val="0"/>
  <p:tag name="ORIGWIDTH" val="136"/>
  <p:tag name="PICTUREFILESIZE" val="7967"/>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C | +s, -w, +r)$&#10;&#10;\end{document}"/>
  <p:tag name="FILENAME" val="TP_tmp"/>
  <p:tag name="FORMAT" val="png16m"/>
  <p:tag name="RES" val="1200"/>
  <p:tag name="BLEND" val="0"/>
  <p:tag name="TRANSPARENT" val="0"/>
  <p:tag name="TBUG" val="0"/>
  <p:tag name="ALLOWFS" val="0"/>
  <p:tag name="ORIGWIDTH" val="137"/>
  <p:tag name="PICTUREFILESIZE" val="811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10;\]&#10;\end{document}&#10;"/>
  <p:tag name="FILENAME" val="txp_fig"/>
  <p:tag name="FORMAT" val="pngmono"/>
  <p:tag name="RES" val="1200"/>
  <p:tag name="BLEND" val="0"/>
  <p:tag name="TRANSPARENT" val="0"/>
  <p:tag name="TBUG" val="0"/>
  <p:tag name="ALLOWFS" val="0"/>
  <p:tag name="MAGNIFICATION" val="1350"/>
  <p:tag name="ORIGWIDTH" val="88"/>
  <p:tag name="PICTUREFILESIZE" val="483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MAGNIFICATION" val="1351"/>
  <p:tag name="ORIGWIDTH" val="61"/>
  <p:tag name="PICTUREFILESIZE" val="40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 = P(x_1, e_1) / P(e_1)&#10;\]&#10;\end{document}&#10;"/>
  <p:tag name="FILENAME" val="txp_fig"/>
  <p:tag name="FORMAT" val="pngmono"/>
  <p:tag name="RES" val="1200"/>
  <p:tag name="BLEND" val="0"/>
  <p:tag name="TRANSPARENT" val="0"/>
  <p:tag name="TBUG" val="0"/>
  <p:tag name="ALLOWFS" val="0"/>
  <p:tag name="MAGNIFICATION" val="886"/>
  <p:tag name="ORIGWIDTH" val="269"/>
  <p:tag name="PICTUREFILESIZE" val="1177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x_1) P(e_1 | x_1)&#10;\]&#10;\end{document}&#10;"/>
  <p:tag name="FILENAME" val="txp_fig"/>
  <p:tag name="FORMAT" val="pngmono"/>
  <p:tag name="RES" val="1200"/>
  <p:tag name="BLEND" val="0"/>
  <p:tag name="TRANSPARENT" val="0"/>
  <p:tag name="TBUG" val="0"/>
  <p:tag name="ALLOWFS" val="0"/>
  <p:tag name="MAGNIFICATION" val="886"/>
  <p:tag name="ORIGWIDTH" val="165"/>
  <p:tag name="PICTUREFILESIZE" val="813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ropto_{X_1} P(x_1, e_1)&#10;\]&#10;\end{document}&#10;"/>
  <p:tag name="FILENAME" val="txp_fig"/>
  <p:tag name="FORMAT" val="pngmono"/>
  <p:tag name="RES" val="1200"/>
  <p:tag name="BLEND" val="0"/>
  <p:tag name="TRANSPARENT" val="0"/>
  <p:tag name="TBUG" val="0"/>
  <p:tag name="ALLOWFS" val="0"/>
  <p:tag name="MAGNIFICATION" val="886"/>
  <p:tag name="ORIGWIDTH" val="133"/>
  <p:tag name="PICTUREFILESIZE" val="727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 = \sum_{x_1} P(x_1, x_2)&#10;\]&#10;\end{document}&#10;"/>
  <p:tag name="FILENAME" val="txp_fig"/>
  <p:tag name="FORMAT" val="pngmono"/>
  <p:tag name="RES" val="1200"/>
  <p:tag name="BLEND" val="0"/>
  <p:tag name="TRANSPARENT" val="0"/>
  <p:tag name="TBUG" val="0"/>
  <p:tag name="ALLOWFS" val="0"/>
  <p:tag name="MAGNIFICATION" val="886"/>
  <p:tag name="ORIGWIDTH" val="205"/>
  <p:tag name="PICTUREFILESIZE" val="12695"/>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sum_{x_1} P(x_1) P(x_2 | x_1)&#10;\]&#10;\end{document}&#10;"/>
  <p:tag name="FILENAME" val="txp_fig"/>
  <p:tag name="FORMAT" val="pngmono"/>
  <p:tag name="RES" val="1200"/>
  <p:tag name="BLEND" val="0"/>
  <p:tag name="TRANSPARENT" val="0"/>
  <p:tag name="TBUG" val="0"/>
  <p:tag name="ALLOWFS" val="0"/>
  <p:tag name="MAGNIFICATION" val="886"/>
  <p:tag name="ORIGWIDTH" val="196"/>
  <p:tag name="PICTUREFILESIZE" val="1277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W | +s, +c, +r)$&#10;&#10;\end{document}"/>
  <p:tag name="FILENAME" val="TP_tmp"/>
  <p:tag name="FORMAT" val="png16m"/>
  <p:tag name="RES" val="1200"/>
  <p:tag name="BLEND" val="0"/>
  <p:tag name="TRANSPARENT" val="0"/>
  <p:tag name="TBUG" val="0"/>
  <p:tag name="ALLOWFS" val="0"/>
  <p:tag name="ORIGWIDTH" val="137"/>
  <p:tag name="PICTUREFILESIZE" val="8085"/>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B(X_t) = P(X_{t}|e_{1:t})}&#10;\]&#10;\end{document}&#10;"/>
  <p:tag name="FILENAME" val="txp_fig"/>
  <p:tag name="FORMAT" val="png16m"/>
  <p:tag name="RES" val="1200"/>
  <p:tag name="BLEND" val="0"/>
  <p:tag name="TRANSPARENT" val="0"/>
  <p:tag name="TBUG" val="0"/>
  <p:tag name="ALLOWFS" val="0"/>
  <p:tag name="ORIGWIDTH" val="187"/>
  <p:tag name="PICTUREFILESIZE" val="14201"/>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B(X)} \propto \textcolor{Orange}{P(e| X)} \textcolor{OliveGreen}{B'(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11"/>
  <p:tag name="PICTUREFILESIZE" val="19959"/>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OliveGreen}{P(x_{t}|e_{1:t-1})} = \sum_{x_{t-1}}  \textcolor{BrickRed}{P(x_{t-1}|e_{1:t-1})} \cdot P(x_{t}| x_{t-1})&#10;\]&#10;\end{document}&#10;"/>
  <p:tag name="FILENAME" val="txp_fig"/>
  <p:tag name="FORMAT" val="png16m"/>
  <p:tag name="RES" val="1200"/>
  <p:tag name="BLEND" val="0"/>
  <p:tag name="TRANSPARENT" val="0"/>
  <p:tag name="TBUG" val="0"/>
  <p:tag name="ALLOWFS" val="0"/>
  <p:tag name="ORIGWIDTH" val="443"/>
  <p:tag name="PICTUREFILESIZE" val="40221"/>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P(x_{t}|e_{1:t})} \propto_X \textcolor{OliveGreen}{P(x_{t}|e_{1:t-1})}\cdot P(e_{t}| x_{t}) &#10;\]&#10;\end{document}&#10;"/>
  <p:tag name="FILENAME" val="txp_fig"/>
  <p:tag name="FORMAT" val="png16m"/>
  <p:tag name="RES" val="1200"/>
  <p:tag name="BLEND" val="0"/>
  <p:tag name="TRANSPARENT" val="0"/>
  <p:tag name="TBUG" val="0"/>
  <p:tag name="ALLOWFS" val="0"/>
  <p:tag name="ORIGWIDTH" val="343"/>
  <p:tag name="PICTUREFILESIZE" val="2834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begin{align*}&#10;P(S | +c, +r,  -w) &amp; = \frac{P(S, +c, +r, -w)}{P(+c, +r, -w)} \\&#10;&amp; = \frac{P(S, +c, +r, -w)}{\sum_{s} P(s, +c, +r, -w) } \\&#10;&amp; = \frac{ P(+c) P(S | +c) P(+r | +c) P(-w | S, +r) } {\sum_s P(+c) P(s | +c) P(+r | +c) P(-w | s, +r)} \\&#10;&amp; = \frac{ P(+c) P(S | +c) P(+r | +c) P(-w | S, +r)}  {P(+c) P(+r | +c) \sum_s P(s | +c) P(-w | s, +r) } \\&#10;&amp; = \frac{P(S | +c) P(-w | S, +r) } {\sum_s P(s | +c) P(-w | s, +r) } &#10;\end{align*}&#10;&#10;\end{document}"/>
  <p:tag name="FILENAME" val="TP_tmp"/>
  <p:tag name="FORMAT" val="png16m"/>
  <p:tag name="RES" val="1200"/>
  <p:tag name="BLEND" val="0"/>
  <p:tag name="TRANSPARENT" val="0"/>
  <p:tag name="TBUG" val="0"/>
  <p:tag name="ALLOWFS" val="0"/>
  <p:tag name="ORIGWIDTH" val="280"/>
  <p:tag name="PICTUREFILESIZE" val="9519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7030A0"/>
      </a:dk2>
      <a:lt2>
        <a:srgbClr val="E7E6E6"/>
      </a:lt2>
      <a:accent1>
        <a:srgbClr val="2E75B5"/>
      </a:accent1>
      <a:accent2>
        <a:srgbClr val="2E75B5"/>
      </a:accent2>
      <a:accent3>
        <a:srgbClr val="A5A5A5"/>
      </a:accent3>
      <a:accent4>
        <a:srgbClr val="FFC000"/>
      </a:accent4>
      <a:accent5>
        <a:srgbClr val="5B9BD5"/>
      </a:accent5>
      <a:accent6>
        <a:srgbClr val="2E75B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DA11FA2B-8FCA-4322-93DA-6C8F53468DA7}" vid="{856CF231-596A-4CB8-93D6-B29F8EE288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14824</TotalTime>
  <Words>3441</Words>
  <Application>Microsoft Office PowerPoint</Application>
  <PresentationFormat>Widescreen</PresentationFormat>
  <Paragraphs>1128</Paragraphs>
  <Slides>76</Slides>
  <Notes>27</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5" baseType="lpstr">
      <vt:lpstr>Calibri Light</vt:lpstr>
      <vt:lpstr>Cambria Math</vt:lpstr>
      <vt:lpstr>Wingdings</vt:lpstr>
      <vt:lpstr>cmsy10</vt:lpstr>
      <vt:lpstr>Calibri</vt:lpstr>
      <vt:lpstr>Arial</vt:lpstr>
      <vt:lpstr>Times New Roman</vt:lpstr>
      <vt:lpstr>Office Theme</vt:lpstr>
      <vt:lpstr>Photo Editor Photo</vt:lpstr>
      <vt:lpstr>Announcements</vt:lpstr>
      <vt:lpstr>Sampling Wrap-up</vt:lpstr>
      <vt:lpstr>Likelihood Weighting</vt:lpstr>
      <vt:lpstr>Likelihood Weighting</vt:lpstr>
      <vt:lpstr>Likelihood Weighting Distribution</vt:lpstr>
      <vt:lpstr>Likelihood Weighting Distribution</vt:lpstr>
      <vt:lpstr>Likelihood Weighting Distribution</vt:lpstr>
      <vt:lpstr>Likelihood Weighting Distribution</vt:lpstr>
      <vt:lpstr>Piazza Poll 1</vt:lpstr>
      <vt:lpstr>Piazza Poll 2</vt:lpstr>
      <vt:lpstr>Likelihood Weighting</vt:lpstr>
      <vt:lpstr>Likelihood Weighting</vt:lpstr>
      <vt:lpstr>Gibbs Sampling</vt:lpstr>
      <vt:lpstr>Gibbs Sampling</vt:lpstr>
      <vt:lpstr>Gibbs Sampling Example: P( S | +r)</vt:lpstr>
      <vt:lpstr>Gibbs Sampling Example: P( S | +r)</vt:lpstr>
      <vt:lpstr>Efficient Resampling of One Variable</vt:lpstr>
      <vt:lpstr>Gibbs Sampling</vt:lpstr>
      <vt:lpstr>Gibbs Sampling</vt:lpstr>
      <vt:lpstr>Markov Chain Monte Carlo*</vt:lpstr>
      <vt:lpstr>Bayes’ Net Sampling Summary</vt:lpstr>
      <vt:lpstr>AI: Representation and Problem Solving </vt:lpstr>
      <vt:lpstr>Reasoning over Time or Space</vt:lpstr>
      <vt:lpstr>Markov Models</vt:lpstr>
      <vt:lpstr>Conditional Independence</vt:lpstr>
      <vt:lpstr>Example Markov Chain: Weather</vt:lpstr>
      <vt:lpstr>Piazza Poll 3</vt:lpstr>
      <vt:lpstr>Piazza Poll 3</vt:lpstr>
      <vt:lpstr>Mini-Forward Algorithm</vt:lpstr>
      <vt:lpstr>Example Run of Mini-Forward Algorithm</vt:lpstr>
      <vt:lpstr>Demo Ghostbusters Basic Dynamics</vt:lpstr>
      <vt:lpstr>Demo Ghostbusters Circular Dynamics</vt:lpstr>
      <vt:lpstr>Demo Ghostbusters Whirlpool Dynamics</vt:lpstr>
      <vt:lpstr>Stationary Distributions</vt:lpstr>
      <vt:lpstr>Example: Stationary Distributions</vt:lpstr>
      <vt:lpstr>Application of Stationary Distribution: Web Link Analysis</vt:lpstr>
      <vt:lpstr>Application of Stationary Distributions: Gibbs Sampling*</vt:lpstr>
      <vt:lpstr>Quick Break</vt:lpstr>
      <vt:lpstr>Hidden Markov Models</vt:lpstr>
      <vt:lpstr>Pacman – Sonar (P5)</vt:lpstr>
      <vt:lpstr>Demo Pacman – Sonar (no beliefs)</vt:lpstr>
      <vt:lpstr>Hidden Markov Models</vt:lpstr>
      <vt:lpstr>Dynamic Bayes Nets (DBNs)</vt:lpstr>
      <vt:lpstr>Example: Weather HMM</vt:lpstr>
      <vt:lpstr>Example: Ghostbusters HMM</vt:lpstr>
      <vt:lpstr>Demo Ghostbusters – Circular Dynamics -- HMM</vt:lpstr>
      <vt:lpstr>Conditional Independence</vt:lpstr>
      <vt:lpstr>Real HMM Examples</vt:lpstr>
      <vt:lpstr>Filtering / Monitoring</vt:lpstr>
      <vt:lpstr>Example: Robot Localization</vt:lpstr>
      <vt:lpstr>Example: Robot Localization</vt:lpstr>
      <vt:lpstr>Example: Robot Localization</vt:lpstr>
      <vt:lpstr>Example: Robot Localization</vt:lpstr>
      <vt:lpstr>Example: Robot Localization</vt:lpstr>
      <vt:lpstr>Example: Robot Localization</vt:lpstr>
      <vt:lpstr>Inference: Base Cases</vt:lpstr>
      <vt:lpstr>Passage of Time</vt:lpstr>
      <vt:lpstr>Example: Passage of Time</vt:lpstr>
      <vt:lpstr>Observation</vt:lpstr>
      <vt:lpstr>Example: Observation</vt:lpstr>
      <vt:lpstr>Example: Weather HMM</vt:lpstr>
      <vt:lpstr>Other HMM Queries</vt:lpstr>
      <vt:lpstr>The Forward Algorithm</vt:lpstr>
      <vt:lpstr>The Forward Algorithm</vt:lpstr>
      <vt:lpstr>The Forward Algorithm</vt:lpstr>
      <vt:lpstr>The Forward Algorithm</vt:lpstr>
      <vt:lpstr>The Forward Algorithm</vt:lpstr>
      <vt:lpstr>The Forward Algorithm</vt:lpstr>
      <vt:lpstr>The Forward Algorithm</vt:lpstr>
      <vt:lpstr>The Forward Algorithm</vt:lpstr>
      <vt:lpstr>The Forward Algorithm</vt:lpstr>
      <vt:lpstr>Online Belief Updates</vt:lpstr>
      <vt:lpstr>Pacman – Sonar (P5)</vt:lpstr>
      <vt:lpstr>Video of Demo Pacman – Sonar (with beliefs)</vt:lpstr>
      <vt:lpstr>Other HMM Queries</vt:lpstr>
      <vt:lpstr>Next Time: Particle Filtering and Applications of HMMs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dc:title>
  <dc:creator>Pat Virtue</dc:creator>
  <cp:lastModifiedBy>Pat Virtue</cp:lastModifiedBy>
  <cp:revision>1121</cp:revision>
  <cp:lastPrinted>2018-11-27T13:42:27Z</cp:lastPrinted>
  <dcterms:created xsi:type="dcterms:W3CDTF">2018-10-11T11:39:27Z</dcterms:created>
  <dcterms:modified xsi:type="dcterms:W3CDTF">2019-04-19T17:02:56Z</dcterms:modified>
</cp:coreProperties>
</file>